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5143500" cx="9144000"/>
  <p:notesSz cx="6858000" cy="9144000"/>
  <p:embeddedFontLst>
    <p:embeddedFont>
      <p:font typeface="Proxima Nova"/>
      <p:regular r:id="rId60"/>
      <p:bold r:id="rId61"/>
      <p:italic r:id="rId62"/>
      <p:boldItalic r:id="rId63"/>
    </p:embeddedFont>
    <p:embeddedFont>
      <p:font typeface="Amatic SC"/>
      <p:regular r:id="rId64"/>
      <p:bold r:id="rId65"/>
    </p:embeddedFont>
    <p:embeddedFont>
      <p:font typeface="Proxima Nova Semibold"/>
      <p:regular r:id="rId66"/>
      <p:bold r:id="rId67"/>
      <p:boldItalic r:id="rId68"/>
    </p:embeddedFont>
    <p:embeddedFont>
      <p:font typeface="Helvetica Neue"/>
      <p:regular r:id="rId69"/>
      <p:bold r:id="rId70"/>
      <p:italic r:id="rId71"/>
      <p:boldItalic r:id="rId72"/>
    </p:embeddedFont>
    <p:embeddedFont>
      <p:font typeface="Shadows Into Light"/>
      <p:regular r:id="rId7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07">
          <p15:clr>
            <a:srgbClr val="A4A3A4"/>
          </p15:clr>
        </p15:guide>
        <p15:guide id="2" orient="horz" pos="1274">
          <p15:clr>
            <a:srgbClr val="A4A3A4"/>
          </p15:clr>
        </p15:guide>
        <p15:guide id="3" orient="horz" pos="114">
          <p15:clr>
            <a:srgbClr val="A4A3A4"/>
          </p15:clr>
        </p15:guide>
        <p15:guide id="4" orient="horz" pos="2093">
          <p15:clr>
            <a:srgbClr val="A4A3A4"/>
          </p15:clr>
        </p15:guide>
        <p15:guide id="5" orient="horz" pos="453">
          <p15:clr>
            <a:srgbClr val="A4A3A4"/>
          </p15:clr>
        </p15:guide>
        <p15:guide id="6" orient="horz" pos="3001">
          <p15:clr>
            <a:srgbClr val="A4A3A4"/>
          </p15:clr>
        </p15:guide>
        <p15:guide id="7" pos="5616">
          <p15:clr>
            <a:srgbClr val="A4A3A4"/>
          </p15:clr>
        </p15:guide>
        <p15:guide id="8" pos="136">
          <p15:clr>
            <a:srgbClr val="A4A3A4"/>
          </p15:clr>
        </p15:guide>
        <p15:guide id="9" pos="589">
          <p15:clr>
            <a:srgbClr val="A4A3A4"/>
          </p15:clr>
        </p15:guide>
        <p15:guide id="10" pos="4453">
          <p15:clr>
            <a:srgbClr val="A4A3A4"/>
          </p15:clr>
        </p15:guide>
        <p15:guide id="11" pos="5163">
          <p15:clr>
            <a:srgbClr val="A4A3A4"/>
          </p15:clr>
        </p15:guide>
        <p15:guide id="12" pos="4632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4" roundtripDataSignature="AMtx7mjKbzj8EH8XbdmG4R+GP4HZp+I/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07" orient="horz"/>
        <p:guide pos="1274" orient="horz"/>
        <p:guide pos="114" orient="horz"/>
        <p:guide pos="2093" orient="horz"/>
        <p:guide pos="453" orient="horz"/>
        <p:guide pos="3001" orient="horz"/>
        <p:guide pos="5616"/>
        <p:guide pos="136"/>
        <p:guide pos="589"/>
        <p:guide pos="4453"/>
        <p:guide pos="5163"/>
        <p:guide pos="463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ShadowsIntoLight-regular.fntdata"/><Relationship Id="rId72" Type="http://schemas.openxmlformats.org/officeDocument/2006/relationships/font" Target="fonts/HelveticaNeue-boldItalic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74" Type="http://customschemas.google.com/relationships/presentationmetadata" Target="meta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HelveticaNeue-italic.fntdata"/><Relationship Id="rId70" Type="http://schemas.openxmlformats.org/officeDocument/2006/relationships/font" Target="fonts/HelveticaNeue-bold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ProximaNova-italic.fntdata"/><Relationship Id="rId61" Type="http://schemas.openxmlformats.org/officeDocument/2006/relationships/font" Target="fonts/ProximaNova-bold.fntdata"/><Relationship Id="rId20" Type="http://schemas.openxmlformats.org/officeDocument/2006/relationships/slide" Target="slides/slide15.xml"/><Relationship Id="rId64" Type="http://schemas.openxmlformats.org/officeDocument/2006/relationships/font" Target="fonts/AmaticSC-regular.fntdata"/><Relationship Id="rId63" Type="http://schemas.openxmlformats.org/officeDocument/2006/relationships/font" Target="fonts/ProximaNova-boldItalic.fntdata"/><Relationship Id="rId22" Type="http://schemas.openxmlformats.org/officeDocument/2006/relationships/slide" Target="slides/slide17.xml"/><Relationship Id="rId66" Type="http://schemas.openxmlformats.org/officeDocument/2006/relationships/font" Target="fonts/ProximaNovaSemibold-regular.fntdata"/><Relationship Id="rId21" Type="http://schemas.openxmlformats.org/officeDocument/2006/relationships/slide" Target="slides/slide16.xml"/><Relationship Id="rId65" Type="http://schemas.openxmlformats.org/officeDocument/2006/relationships/font" Target="fonts/AmaticSC-bold.fntdata"/><Relationship Id="rId24" Type="http://schemas.openxmlformats.org/officeDocument/2006/relationships/slide" Target="slides/slide19.xml"/><Relationship Id="rId68" Type="http://schemas.openxmlformats.org/officeDocument/2006/relationships/font" Target="fonts/ProximaNovaSemibold-boldItalic.fntdata"/><Relationship Id="rId23" Type="http://schemas.openxmlformats.org/officeDocument/2006/relationships/slide" Target="slides/slide18.xml"/><Relationship Id="rId67" Type="http://schemas.openxmlformats.org/officeDocument/2006/relationships/font" Target="fonts/ProximaNovaSemibold-bold.fntdata"/><Relationship Id="rId60" Type="http://schemas.openxmlformats.org/officeDocument/2006/relationships/font" Target="fonts/ProximaNova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HelveticaNeue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39e27c4f7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39e27c4f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339e27c4f7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0bf8aca4e_0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0bf8aca4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30bf8aca4e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0bf8aca4e_0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0bf8aca4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30bf8aca4e_0_1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0bf8aca4e_0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0bf8aca4e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aggressive plan - pre-work starting and to be done</a:t>
            </a:r>
            <a:endParaRPr/>
          </a:p>
        </p:txBody>
      </p:sp>
      <p:sp>
        <p:nvSpPr>
          <p:cNvPr id="219" name="Google Shape;219;g130bf8aca4e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334c1d169e_9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334c1d169e_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334c1d169e_9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0bf8aca4e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30bf8aca4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30bf8aca4e_0_10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30bf8aca4e_0_2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30bf8aca4e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130bf8aca4e_0_2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346d3f98c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346d3f98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Can we move Strong CP to red (non-thermal)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Fix Relaxion (spelled wrong)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Mention BRN - Thrust 2 is perfect fit for DarkQuest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3346d3f98c_0_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346d3f98c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3346d3f98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Can we move Strong CP to red (non-thermal)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Fix Relaxion (spelled wrong)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Mention BRN - Thrust 2 is perfect fit for DarkQuest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13346d3f98c_0_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39e27c4f7_0_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39e27c4f7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Spend less time on this!</a:t>
            </a:r>
            <a:endParaRPr/>
          </a:p>
        </p:txBody>
      </p:sp>
      <p:sp>
        <p:nvSpPr>
          <p:cNvPr id="279" name="Google Shape;279;g1339e27c4f7_0_26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0bf8aca4e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0bf8aca4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130bf8aca4e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5b6b30390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5b6b3039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Spend less time on this!</a:t>
            </a:r>
            <a:endParaRPr/>
          </a:p>
        </p:txBody>
      </p:sp>
      <p:sp>
        <p:nvSpPr>
          <p:cNvPr id="294" name="Google Shape;294;g135b6b30390_0_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35b6b3039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35b6b303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Spend less time on this!</a:t>
            </a:r>
            <a:endParaRPr/>
          </a:p>
        </p:txBody>
      </p:sp>
      <p:sp>
        <p:nvSpPr>
          <p:cNvPr id="309" name="Google Shape;309;g135b6b30390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3460275e73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3460275e7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13460275e73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3346d3f98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3346d3f9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3346d3f98c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0f92e80be_2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0f92e80be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130f92e80be_2_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339e27c4f7_0_1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339e27c4f7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1339e27c4f7_0_1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334c1d169e_9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334c1d169e_9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1334c1d169e_9_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0bf8aca4e_0_3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0bf8aca4e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130bf8aca4e_0_3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30bf8aca4e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30bf8aca4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130bf8aca4e_0_1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30bf8aca4e_0_2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30bf8aca4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add why there are shutdowns</a:t>
            </a:r>
            <a:endParaRPr/>
          </a:p>
        </p:txBody>
      </p:sp>
      <p:sp>
        <p:nvSpPr>
          <p:cNvPr id="427" name="Google Shape;427;g130bf8aca4e_0_2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0bf8aca4e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0bf8aca4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See talk from Alexey too! </a:t>
            </a:r>
            <a:endParaRPr/>
          </a:p>
        </p:txBody>
      </p:sp>
      <p:sp>
        <p:nvSpPr>
          <p:cNvPr id="95" name="Google Shape;95;g130bf8aca4e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0bf8aca4e_0_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0bf8aca4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Say there will be an update with electron acceptance and mass resolution?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 =&gt; We should add these </a:t>
            </a:r>
            <a:endParaRPr/>
          </a:p>
        </p:txBody>
      </p:sp>
      <p:sp>
        <p:nvSpPr>
          <p:cNvPr id="436" name="Google Shape;436;g130bf8aca4e_0_1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30f92e80be_2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30f92e80be_2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Mention </a:t>
            </a:r>
            <a:r>
              <a:rPr lang="en-US"/>
              <a:t>potential</a:t>
            </a:r>
            <a:r>
              <a:rPr lang="en-US"/>
              <a:t> of LongQuest for an extended DS program</a:t>
            </a:r>
            <a:endParaRPr/>
          </a:p>
        </p:txBody>
      </p:sp>
      <p:sp>
        <p:nvSpPr>
          <p:cNvPr id="447" name="Google Shape;447;g130f92e80be_2_1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30bf8aca4e_0_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30bf8aca4e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add pictures of zijie, cristina at NM4?</a:t>
            </a:r>
            <a:endParaRPr/>
          </a:p>
        </p:txBody>
      </p:sp>
      <p:sp>
        <p:nvSpPr>
          <p:cNvPr id="457" name="Google Shape;457;g130bf8aca4e_0_1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34c1d169e_9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334c1d169e_9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Update to the single hit threshold, can we correct for the sampling fraction?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Update (Zijie! David!) </a:t>
            </a:r>
            <a:endParaRPr/>
          </a:p>
        </p:txBody>
      </p:sp>
      <p:sp>
        <p:nvSpPr>
          <p:cNvPr id="468" name="Google Shape;468;g1334c1d169e_9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30f92e80be_2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30f92e80be_2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130f92e80be_2_10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30f92e80be_2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30f92e80be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Duc updates with this plot with mass resolution vs Mass</a:t>
            </a:r>
            <a:endParaRPr/>
          </a:p>
        </p:txBody>
      </p:sp>
      <p:sp>
        <p:nvSpPr>
          <p:cNvPr id="494" name="Google Shape;494;g130f92e80be_2_1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0bf8aca4e_0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0bf8aca4e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g130bf8aca4e_0_2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30bf8aca4e_0_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30bf8aca4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See talk from Alexey too! </a:t>
            </a:r>
            <a:endParaRPr/>
          </a:p>
        </p:txBody>
      </p:sp>
      <p:sp>
        <p:nvSpPr>
          <p:cNvPr id="522" name="Google Shape;522;g130bf8aca4e_0_1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0bf8aca4e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30bf8aca4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g130bf8aca4e_0_1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34a0181cd2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34a0181cd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782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20"/>
              <a:buChar char="●"/>
            </a:pPr>
            <a:r>
              <a:rPr lang="en-US" sz="1720">
                <a:latin typeface="Proxima Nova"/>
                <a:ea typeface="Proxima Nova"/>
                <a:cs typeface="Proxima Nova"/>
                <a:sym typeface="Proxima Nova"/>
              </a:rPr>
              <a:t>Prepared for commissioning of spectrometer with beam in late spring</a:t>
            </a:r>
            <a:endParaRPr sz="172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7819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20"/>
              <a:buChar char="●"/>
            </a:pPr>
            <a:r>
              <a:rPr lang="en-US" sz="1720">
                <a:latin typeface="Proxima Nova"/>
                <a:ea typeface="Proxima Nova"/>
                <a:cs typeface="Proxima Nova"/>
                <a:sym typeface="Proxima Nova"/>
              </a:rPr>
              <a:t>challenges in getting FNAL resources for radiation review delayed beam past summer shutdown</a:t>
            </a:r>
            <a:endParaRPr/>
          </a:p>
        </p:txBody>
      </p:sp>
      <p:sp>
        <p:nvSpPr>
          <p:cNvPr id="539" name="Google Shape;539;g134a0181cd2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0bf8aca4e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0bf8aca4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30bf8aca4e_0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2011fc9bf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2011fc9b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460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g12011fc9bf6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339e27c4f7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339e27c4f7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Noah W can help</a:t>
            </a:r>
            <a:endParaRPr/>
          </a:p>
        </p:txBody>
      </p:sp>
      <p:sp>
        <p:nvSpPr>
          <p:cNvPr id="563" name="Google Shape;563;g1339e27c4f7_0_1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30bf8aca4e_0_3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30bf8aca4e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Noah W can help</a:t>
            </a:r>
            <a:endParaRPr/>
          </a:p>
        </p:txBody>
      </p:sp>
      <p:sp>
        <p:nvSpPr>
          <p:cNvPr id="576" name="Google Shape;576;g130bf8aca4e_0_3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30bf8aca4e_0_2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30bf8aca4e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See talk from Alexey too! </a:t>
            </a:r>
            <a:endParaRPr/>
          </a:p>
        </p:txBody>
      </p:sp>
      <p:sp>
        <p:nvSpPr>
          <p:cNvPr id="594" name="Google Shape;594;g130bf8aca4e_0_2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30f92e80be_2_1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30f92e80be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Proxima Nova"/>
                <a:ea typeface="Proxima Nova"/>
                <a:cs typeface="Proxima Nova"/>
                <a:sym typeface="Proxima Nova"/>
              </a:rPr>
              <a:t>(10% of 4 kHz) ??</a:t>
            </a:r>
            <a:endParaRPr/>
          </a:p>
        </p:txBody>
      </p:sp>
      <p:sp>
        <p:nvSpPr>
          <p:cNvPr id="601" name="Google Shape;601;g130f92e80be_2_1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32926d599b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32926d599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g132926d599b_1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334c1d169e_9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334c1d169e_9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1334c1d169e_9_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39e27c4f7_0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39e27c4f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g1339e27c4f7_0_5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339e27c4f7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339e27c4f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g1339e27c4f7_0_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3346d3f98c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13346d3f98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Can we move Strong CP to red (non-thermal)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Fix Relaxion (spelled wrong)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Mention BRN - Thrust 2 is perfect fit for DarkQuest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13346d3f98c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0bf8aca4e_0_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30bf8aca4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30bf8aca4e_0_6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339e27c4f7_0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1339e27c4f7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1339e27c4f7_0_2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339e27c4f7_0_2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339e27c4f7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g1339e27c4f7_0_25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334c1d169e_9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334c1d169e_9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Update to the single hit threshold, can we correct for the sampling fraction?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Update (Zijie! David!) </a:t>
            </a:r>
            <a:endParaRPr/>
          </a:p>
        </p:txBody>
      </p:sp>
      <p:sp>
        <p:nvSpPr>
          <p:cNvPr id="669" name="Google Shape;669;g1334c1d169e_9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334c1d169e_9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1334c1d169e_9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g1334c1d169e_9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34a0181cd2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34a0181cd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g134a0181cd2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39e27c4f7_0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339e27c4f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1339e27c4f7_0_9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39e27c4f7_0_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39e27c4f7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1339e27c4f7_0_1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30bf8aca4e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30bf8aca4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30bf8aca4e_0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39e27c4f7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39e27c4f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339e27c4f7_0_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30bf8aca4e_0_2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130bf8aca4e_0_26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130bf8aca4e_0_2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30bf8aca4e_0_29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g130bf8aca4e_0_29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g130bf8aca4e_0_2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30bf8aca4e_0_3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 showMasterSp="0">
  <p:cSld name="3_Title Slide">
    <p:bg>
      <p:bgPr>
        <a:solidFill>
          <a:schemeClr val="lt1">
            <a:alpha val="0"/>
          </a:schemeClr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30bf8aca4e_0_302"/>
          <p:cNvSpPr txBox="1"/>
          <p:nvPr>
            <p:ph idx="1" type="body"/>
          </p:nvPr>
        </p:nvSpPr>
        <p:spPr>
          <a:xfrm>
            <a:off x="341927" y="3996570"/>
            <a:ext cx="84993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rgbClr val="004C9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320"/>
              </a:spcBef>
              <a:spcAft>
                <a:spcPts val="0"/>
              </a:spcAft>
              <a:buClr>
                <a:srgbClr val="2E5286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2E5286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2E5286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2E5286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g130bf8aca4e_0_302"/>
          <p:cNvSpPr/>
          <p:nvPr/>
        </p:nvSpPr>
        <p:spPr>
          <a:xfrm>
            <a:off x="-17762" y="-1"/>
            <a:ext cx="9189600" cy="672600"/>
          </a:xfrm>
          <a:prstGeom prst="rect">
            <a:avLst/>
          </a:prstGeom>
          <a:solidFill>
            <a:srgbClr val="004C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g130bf8aca4e_0_302"/>
          <p:cNvSpPr txBox="1"/>
          <p:nvPr>
            <p:ph idx="2" type="body"/>
          </p:nvPr>
        </p:nvSpPr>
        <p:spPr>
          <a:xfrm>
            <a:off x="341924" y="3237621"/>
            <a:ext cx="8499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4C97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004C97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560"/>
              </a:spcBef>
              <a:spcAft>
                <a:spcPts val="0"/>
              </a:spcAft>
              <a:buClr>
                <a:srgbClr val="004C97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560"/>
              </a:spcBef>
              <a:spcAft>
                <a:spcPts val="0"/>
              </a:spcAft>
              <a:buClr>
                <a:srgbClr val="004C97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560"/>
              </a:spcBef>
              <a:spcAft>
                <a:spcPts val="0"/>
              </a:spcAft>
              <a:buClr>
                <a:srgbClr val="004C97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8" name="Google Shape;58;g130bf8aca4e_0_302"/>
          <p:cNvPicPr preferRelativeResize="0"/>
          <p:nvPr/>
        </p:nvPicPr>
        <p:blipFill rotWithShape="1">
          <a:blip r:embed="rId2">
            <a:alphaModFix/>
          </a:blip>
          <a:srcRect b="44458" l="0" r="0" t="14642"/>
          <a:stretch/>
        </p:blipFill>
        <p:spPr>
          <a:xfrm>
            <a:off x="-17762" y="612759"/>
            <a:ext cx="9189720" cy="25089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tle_header_16x9.pdf" id="59" name="Google Shape;59;g130bf8aca4e_0_302"/>
          <p:cNvPicPr preferRelativeResize="0"/>
          <p:nvPr/>
        </p:nvPicPr>
        <p:blipFill rotWithShape="1">
          <a:blip r:embed="rId3">
            <a:alphaModFix/>
          </a:blip>
          <a:srcRect b="0" l="1458" r="0" t="0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Bottom: Title &amp; Content" showMasterSp="0">
  <p:cSld name="Logo Bottom: Title &amp; Conte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0bf8aca4e_0_308"/>
          <p:cNvSpPr txBox="1"/>
          <p:nvPr>
            <p:ph idx="1" type="body"/>
          </p:nvPr>
        </p:nvSpPr>
        <p:spPr>
          <a:xfrm>
            <a:off x="228603" y="728664"/>
            <a:ext cx="8672400" cy="37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marR="0" rtl="0" algn="l"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•"/>
              <a:defRPr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None/>
              <a:defRPr i="0" sz="16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  <a:defRPr i="0" sz="15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Proxima Nova"/>
              <a:buChar char="•"/>
              <a:defRPr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2" name="Google Shape;62;g130bf8aca4e_0_308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2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" name="Google Shape;63;g130bf8aca4e_0_308"/>
          <p:cNvSpPr txBox="1"/>
          <p:nvPr>
            <p:ph idx="10" type="dt"/>
          </p:nvPr>
        </p:nvSpPr>
        <p:spPr>
          <a:xfrm>
            <a:off x="736827" y="4878161"/>
            <a:ext cx="6753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130bf8aca4e_0_308"/>
          <p:cNvSpPr txBox="1"/>
          <p:nvPr>
            <p:ph idx="11" type="ftr"/>
          </p:nvPr>
        </p:nvSpPr>
        <p:spPr>
          <a:xfrm>
            <a:off x="1530603" y="4878161"/>
            <a:ext cx="6262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130bf8aca4e_0_308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icon&#10;&#10;Description automatically generated" id="66" name="Google Shape;66;g130bf8aca4e_0_3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6531" y="4671986"/>
            <a:ext cx="1108394" cy="1991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130bf8aca4e_0_308"/>
          <p:cNvSpPr/>
          <p:nvPr/>
        </p:nvSpPr>
        <p:spPr>
          <a:xfrm>
            <a:off x="219075" y="4737100"/>
            <a:ext cx="7531200" cy="72900"/>
          </a:xfrm>
          <a:prstGeom prst="rect">
            <a:avLst/>
          </a:prstGeom>
          <a:solidFill>
            <a:srgbClr val="97D7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Bottom: Picture &amp; Caption" showMasterSp="0">
  <p:cSld name="Logo Bottom: Picture &amp; Ca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0bf8aca4e_0_316"/>
          <p:cNvSpPr/>
          <p:nvPr>
            <p:ph idx="2" type="pic"/>
          </p:nvPr>
        </p:nvSpPr>
        <p:spPr>
          <a:xfrm>
            <a:off x="224073" y="728664"/>
            <a:ext cx="8686800" cy="279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g130bf8aca4e_0_316"/>
          <p:cNvSpPr txBox="1"/>
          <p:nvPr>
            <p:ph idx="1" type="body"/>
          </p:nvPr>
        </p:nvSpPr>
        <p:spPr>
          <a:xfrm>
            <a:off x="224073" y="3707254"/>
            <a:ext cx="8686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260"/>
              </a:spcBef>
              <a:spcAft>
                <a:spcPts val="0"/>
              </a:spcAft>
              <a:buClr>
                <a:srgbClr val="004C97"/>
              </a:buClr>
              <a:buSzPts val="1300"/>
              <a:buFont typeface="Arial"/>
              <a:buNone/>
              <a:defRPr b="1" i="0" sz="13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g130bf8aca4e_0_316"/>
          <p:cNvSpPr txBox="1"/>
          <p:nvPr>
            <p:ph idx="10" type="dt"/>
          </p:nvPr>
        </p:nvSpPr>
        <p:spPr>
          <a:xfrm>
            <a:off x="736827" y="4878161"/>
            <a:ext cx="6753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g130bf8aca4e_0_316"/>
          <p:cNvSpPr txBox="1"/>
          <p:nvPr>
            <p:ph idx="11" type="ftr"/>
          </p:nvPr>
        </p:nvSpPr>
        <p:spPr>
          <a:xfrm>
            <a:off x="1530603" y="4878161"/>
            <a:ext cx="62520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g130bf8aca4e_0_316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g130bf8aca4e_0_316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200" u="none" cap="none" strike="noStrike">
                <a:solidFill>
                  <a:srgbClr val="004C9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1700" u="none" cap="none" strike="noStrike">
                <a:solidFill>
                  <a:srgbClr val="2E52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descr="A picture containing icon&#10;&#10;Description automatically generated" id="75" name="Google Shape;75;g130bf8aca4e_0_3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6531" y="4671986"/>
            <a:ext cx="1108394" cy="19914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130bf8aca4e_0_316"/>
          <p:cNvSpPr/>
          <p:nvPr/>
        </p:nvSpPr>
        <p:spPr>
          <a:xfrm>
            <a:off x="219075" y="4737100"/>
            <a:ext cx="7531200" cy="72900"/>
          </a:xfrm>
          <a:prstGeom prst="rect">
            <a:avLst/>
          </a:prstGeom>
          <a:solidFill>
            <a:srgbClr val="97D7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30bf8aca4e_0_26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g130bf8aca4e_0_2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130bf8aca4e_0_2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g130bf8aca4e_0_2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130bf8aca4e_0_2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30bf8aca4e_0_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g130bf8aca4e_0_27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130bf8aca4e_0_2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g130bf8aca4e_0_2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30bf8aca4e_0_2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g130bf8aca4e_0_2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30bf8aca4e_0_28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g130bf8aca4e_0_28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g130bf8aca4e_0_2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30bf8aca4e_0_28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g130bf8aca4e_0_2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30bf8aca4e_0_28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130bf8aca4e_0_28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g130bf8aca4e_0_28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g130bf8aca4e_0_28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g130bf8aca4e_0_2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0bf8aca4e_0_29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g130bf8aca4e_0_2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30bf8aca4e_0_2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130bf8aca4e_0_2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130bf8aca4e_0_2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hyperlink" Target="https://en.wikipedia.org/wiki/Proton_spin_crisis" TargetMode="External"/><Relationship Id="rId6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osti.gov/servlets/purl/1659757" TargetMode="External"/><Relationship Id="rId4" Type="http://schemas.openxmlformats.org/officeDocument/2006/relationships/image" Target="../media/image4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osti.gov/servlets/purl/1659757" TargetMode="External"/><Relationship Id="rId4" Type="http://schemas.openxmlformats.org/officeDocument/2006/relationships/image" Target="../media/image41.png"/><Relationship Id="rId5" Type="http://schemas.openxmlformats.org/officeDocument/2006/relationships/image" Target="../media/image27.png"/><Relationship Id="rId6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31.png"/><Relationship Id="rId6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arxiv.org/abs/2203.08322" TargetMode="External"/><Relationship Id="rId4" Type="http://schemas.openxmlformats.org/officeDocument/2006/relationships/image" Target="../media/image32.png"/><Relationship Id="rId5" Type="http://schemas.openxmlformats.org/officeDocument/2006/relationships/image" Target="../media/image44.png"/><Relationship Id="rId6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arxiv.org/abs/2203.08322" TargetMode="External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png"/><Relationship Id="rId4" Type="http://schemas.openxmlformats.org/officeDocument/2006/relationships/image" Target="../media/image4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Relationship Id="rId4" Type="http://schemas.openxmlformats.org/officeDocument/2006/relationships/image" Target="../media/image4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2.png"/><Relationship Id="rId4" Type="http://schemas.openxmlformats.org/officeDocument/2006/relationships/image" Target="../media/image38.png"/><Relationship Id="rId5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Relationship Id="rId4" Type="http://schemas.openxmlformats.org/officeDocument/2006/relationships/image" Target="../media/image43.png"/><Relationship Id="rId5" Type="http://schemas.openxmlformats.org/officeDocument/2006/relationships/image" Target="../media/image4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4.png"/><Relationship Id="rId4" Type="http://schemas.openxmlformats.org/officeDocument/2006/relationships/image" Target="../media/image47.png"/><Relationship Id="rId5" Type="http://schemas.openxmlformats.org/officeDocument/2006/relationships/image" Target="../media/image5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agenda.infn.it/event/19219" TargetMode="External"/><Relationship Id="rId4" Type="http://schemas.openxmlformats.org/officeDocument/2006/relationships/image" Target="../media/image55.png"/><Relationship Id="rId5" Type="http://schemas.openxmlformats.org/officeDocument/2006/relationships/image" Target="../media/image5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agenda.infn.it/event/19219" TargetMode="External"/><Relationship Id="rId4" Type="http://schemas.openxmlformats.org/officeDocument/2006/relationships/image" Target="../media/image48.png"/><Relationship Id="rId9" Type="http://schemas.openxmlformats.org/officeDocument/2006/relationships/image" Target="../media/image59.png"/><Relationship Id="rId5" Type="http://schemas.openxmlformats.org/officeDocument/2006/relationships/image" Target="../media/image52.png"/><Relationship Id="rId6" Type="http://schemas.openxmlformats.org/officeDocument/2006/relationships/image" Target="../media/image51.png"/><Relationship Id="rId7" Type="http://schemas.openxmlformats.org/officeDocument/2006/relationships/hyperlink" Target="https://arxiv.org/abs/2205.01249" TargetMode="External"/><Relationship Id="rId8" Type="http://schemas.openxmlformats.org/officeDocument/2006/relationships/hyperlink" Target="https://arxiv.org/abs/2205.01249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3.png"/><Relationship Id="rId4" Type="http://schemas.openxmlformats.org/officeDocument/2006/relationships/hyperlink" Target="https://indico.cern.ch/event/1089151/contributions/4620414/attachments/2358602/4025863/FPC-Dec2021-Lanfranchi.pdf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indico.cern.ch/event/1089151/contributions/4620414/attachments/2358602/4025863/FPC-Dec2021-Lanfranchi.pdf" TargetMode="External"/><Relationship Id="rId4" Type="http://schemas.openxmlformats.org/officeDocument/2006/relationships/image" Target="../media/image5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5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hyperlink" Target="https://en.wikipedia.org/wiki/Proton_spin_crisi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hyperlink" Target="https://en.wikipedia.org/wiki/Proton_spin_crisi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"/>
          <p:cNvSpPr txBox="1"/>
          <p:nvPr>
            <p:ph idx="1" type="body"/>
          </p:nvPr>
        </p:nvSpPr>
        <p:spPr>
          <a:xfrm>
            <a:off x="377202" y="3989895"/>
            <a:ext cx="84993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4C97"/>
              </a:buClr>
              <a:buSzPts val="1400"/>
              <a:buFont typeface="Helvetica Neue"/>
              <a:buNone/>
            </a:pPr>
            <a:r>
              <a:rPr lang="en-US" sz="1400"/>
              <a:t>Nhan Tran on behalf of the SpinQuest and DarkQuest communities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004C97"/>
              </a:buClr>
              <a:buSzPts val="1400"/>
              <a:buFont typeface="Helvetica Neue"/>
              <a:buNone/>
            </a:pPr>
            <a:r>
              <a:rPr lang="en-US" sz="1400"/>
              <a:t>June 2022 FNAL PAC meeting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Clr>
                <a:srgbClr val="004C97"/>
              </a:buClr>
              <a:buSzPts val="1400"/>
              <a:buFont typeface="Helvetica Neue"/>
              <a:buNone/>
            </a:pPr>
            <a:r>
              <a:rPr lang="en-US" sz="1400"/>
              <a:t>June 23, 2022</a:t>
            </a:r>
            <a:endParaRPr/>
          </a:p>
        </p:txBody>
      </p:sp>
      <p:sp>
        <p:nvSpPr>
          <p:cNvPr id="82" name="Google Shape;82;p1"/>
          <p:cNvSpPr txBox="1"/>
          <p:nvPr>
            <p:ph idx="2" type="body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97"/>
              </a:buClr>
              <a:buSzPts val="1800"/>
              <a:buFont typeface="Helvetica Neue"/>
              <a:buNone/>
            </a:pPr>
            <a:r>
              <a:rPr lang="en-US" sz="1800"/>
              <a:t>Status of the SpinQuest experiment and proposal of the DarkQuest upgrade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339e27c4f7_0_12"/>
          <p:cNvSpPr txBox="1"/>
          <p:nvPr>
            <p:ph idx="1" type="body"/>
          </p:nvPr>
        </p:nvSpPr>
        <p:spPr>
          <a:xfrm>
            <a:off x="446125" y="2527513"/>
            <a:ext cx="4676400" cy="184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Measuring non-zero Sivers asymmetry at SpinQuest requires sea-quark OAM - observation would be a major discovery! </a:t>
            </a:r>
            <a:endParaRPr/>
          </a:p>
        </p:txBody>
      </p:sp>
      <p:sp>
        <p:nvSpPr>
          <p:cNvPr id="183" name="Google Shape;183;g1339e27c4f7_0_12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- proton spin puzzle</a:t>
            </a:r>
            <a:endParaRPr/>
          </a:p>
        </p:txBody>
      </p:sp>
      <p:sp>
        <p:nvSpPr>
          <p:cNvPr id="184" name="Google Shape;184;g1339e27c4f7_0_12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5" name="Google Shape;185;g1339e27c4f7_0_12"/>
          <p:cNvGrpSpPr/>
          <p:nvPr/>
        </p:nvGrpSpPr>
        <p:grpSpPr>
          <a:xfrm>
            <a:off x="215892" y="911604"/>
            <a:ext cx="5916852" cy="1110880"/>
            <a:chOff x="263700" y="645575"/>
            <a:chExt cx="4444750" cy="852425"/>
          </a:xfrm>
        </p:grpSpPr>
        <p:pic>
          <p:nvPicPr>
            <p:cNvPr id="186" name="Google Shape;186;g1339e27c4f7_0_1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3700" y="735850"/>
              <a:ext cx="4444750" cy="762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g1339e27c4f7_0_12"/>
            <p:cNvSpPr/>
            <p:nvPr/>
          </p:nvSpPr>
          <p:spPr>
            <a:xfrm>
              <a:off x="2287550" y="645575"/>
              <a:ext cx="1543800" cy="259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g1339e27c4f7_0_12"/>
          <p:cNvSpPr txBox="1"/>
          <p:nvPr/>
        </p:nvSpPr>
        <p:spPr>
          <a:xfrm>
            <a:off x="1397000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valence quark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</a:t>
            </a:r>
            <a:r>
              <a:rPr lang="en-US" sz="1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25%, SLAC/CERN)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9" name="Google Shape;189;g1339e27c4f7_0_12"/>
          <p:cNvSpPr txBox="1"/>
          <p:nvPr/>
        </p:nvSpPr>
        <p:spPr>
          <a:xfrm>
            <a:off x="2523075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gluon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(0-40%, RHIC)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90" name="Google Shape;190;g1339e27c4f7_0_12"/>
          <p:cNvSpPr txBox="1"/>
          <p:nvPr/>
        </p:nvSpPr>
        <p:spPr>
          <a:xfrm>
            <a:off x="4157325" y="718400"/>
            <a:ext cx="210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(sea) 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quark + gluon </a:t>
            </a:r>
            <a:b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orbital angular momentum (OAM) ??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91" name="Google Shape;191;g1339e27c4f7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175" y="2266500"/>
            <a:ext cx="2160725" cy="27544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g1339e27c4f7_0_12"/>
          <p:cNvSpPr txBox="1"/>
          <p:nvPr>
            <p:ph idx="1" type="body"/>
          </p:nvPr>
        </p:nvSpPr>
        <p:spPr>
          <a:xfrm>
            <a:off x="6298275" y="327375"/>
            <a:ext cx="2683500" cy="184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1400" u="sng">
                <a:solidFill>
                  <a:schemeClr val="hlink"/>
                </a:solidFill>
                <a:hlinkClick r:id="rId5"/>
              </a:rPr>
              <a:t>Puzzle</a:t>
            </a:r>
            <a:r>
              <a:rPr lang="en-US" sz="1400"/>
              <a:t>: EMC experiment (1987) measured only </a:t>
            </a:r>
            <a:r>
              <a:rPr lang="en-US" sz="1400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 sz="1400"/>
              <a:t>25% of  proton spin comes from valence quarks (unexpected!)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400"/>
              <a:t>Other potential contributions:</a:t>
            </a:r>
            <a:r>
              <a:rPr lang="en-US" sz="1400"/>
              <a:t> Orbital angular momentum (OAM) of the quarks and gluons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000"/>
              <a:t>[Lattice QCD predicts non-zero quark OAM]</a:t>
            </a:r>
            <a:endParaRPr sz="1000"/>
          </a:p>
        </p:txBody>
      </p:sp>
      <p:pic>
        <p:nvPicPr>
          <p:cNvPr id="193" name="Google Shape;193;g1339e27c4f7_0_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725" y="3720450"/>
            <a:ext cx="4490148" cy="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0bf8aca4e_0_9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and DarkQuest upgrade</a:t>
            </a:r>
            <a:endParaRPr/>
          </a:p>
        </p:txBody>
      </p:sp>
      <p:sp>
        <p:nvSpPr>
          <p:cNvPr id="200" name="Google Shape;200;g130bf8aca4e_0_9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g130bf8aca4e_0_90"/>
          <p:cNvSpPr txBox="1"/>
          <p:nvPr/>
        </p:nvSpPr>
        <p:spPr>
          <a:xfrm>
            <a:off x="6789700" y="2560100"/>
            <a:ext cx="2192400" cy="1723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 sector signature</a:t>
            </a:r>
            <a:endParaRPr sz="11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SpinQuest: muon final states</a:t>
            </a:r>
            <a:endParaRPr sz="11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DarkQuest: e,γ,π,...</a:t>
            </a:r>
            <a:endParaRPr sz="11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System </a:t>
            </a:r>
            <a:r>
              <a:rPr b="1" lang="en-US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upgrades</a:t>
            </a:r>
            <a:endParaRPr sz="11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Existing EMCal from PHENIX</a:t>
            </a:r>
            <a:endParaRPr sz="11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Tracking MWPC available</a:t>
            </a:r>
            <a:endParaRPr sz="11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Tensor polarized deuteron target</a:t>
            </a:r>
            <a:endParaRPr sz="11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2" name="Google Shape;202;g130bf8aca4e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00" y="806975"/>
            <a:ext cx="6412099" cy="34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130bf8aca4e_0_90"/>
          <p:cNvSpPr/>
          <p:nvPr/>
        </p:nvSpPr>
        <p:spPr>
          <a:xfrm flipH="1">
            <a:off x="1420650" y="2450700"/>
            <a:ext cx="8100" cy="2019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30bf8aca4e_0_116"/>
          <p:cNvSpPr txBox="1"/>
          <p:nvPr>
            <p:ph idx="1" type="body"/>
          </p:nvPr>
        </p:nvSpPr>
        <p:spPr>
          <a:xfrm>
            <a:off x="215900" y="1030025"/>
            <a:ext cx="5385000" cy="33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067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5"/>
              <a:buChar char="•"/>
            </a:pPr>
            <a:r>
              <a:rPr lang="en-US" sz="1765"/>
              <a:t>Large putative dark sector production cross section with </a:t>
            </a:r>
            <a:r>
              <a:rPr b="1" lang="en-US" sz="1765"/>
              <a:t>120 GeV proton beam</a:t>
            </a:r>
            <a:endParaRPr b="1" sz="1765"/>
          </a:p>
          <a:p>
            <a:pPr indent="-34067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5"/>
              <a:buChar char="•"/>
            </a:pPr>
            <a:r>
              <a:rPr lang="en-US" sz="1765"/>
              <a:t>5m beam dump - geometry sensitive to </a:t>
            </a:r>
            <a:r>
              <a:rPr b="1" lang="en-US" sz="1765"/>
              <a:t>unique lifetime baseline</a:t>
            </a:r>
            <a:endParaRPr b="1" sz="1765"/>
          </a:p>
          <a:p>
            <a:pPr indent="-34067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5"/>
              <a:buChar char="•"/>
            </a:pPr>
            <a:r>
              <a:rPr lang="en-US" sz="1765"/>
              <a:t>Spectrometer with KMAG provides good momentum measurement for forward decays</a:t>
            </a:r>
            <a:endParaRPr sz="1765"/>
          </a:p>
          <a:p>
            <a:pPr indent="-34067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5"/>
              <a:buChar char="•"/>
            </a:pPr>
            <a:r>
              <a:rPr lang="en-US" sz="1765"/>
              <a:t>EMCal opens up new final states distinct from large muon backgrounds</a:t>
            </a:r>
            <a:endParaRPr sz="1765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65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65"/>
          </a:p>
        </p:txBody>
      </p:sp>
      <p:sp>
        <p:nvSpPr>
          <p:cNvPr id="210" name="Google Shape;210;g130bf8aca4e_0_116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Unique features of SpinQuest/DarkQuest for dark sectors</a:t>
            </a:r>
            <a:endParaRPr/>
          </a:p>
        </p:txBody>
      </p:sp>
      <p:sp>
        <p:nvSpPr>
          <p:cNvPr id="211" name="Google Shape;211;g130bf8aca4e_0_116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2" name="Google Shape;212;g130bf8aca4e_0_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787" y="925338"/>
            <a:ext cx="2497026" cy="219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130bf8aca4e_0_116"/>
          <p:cNvSpPr txBox="1"/>
          <p:nvPr/>
        </p:nvSpPr>
        <p:spPr>
          <a:xfrm>
            <a:off x="512225" y="3571625"/>
            <a:ext cx="5080200" cy="9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1765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Existing experiment and infrastructure means we require modest investment - </a:t>
            </a:r>
            <a:r>
              <a:rPr b="1" lang="en-US" sz="1765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short time to high impact physics</a:t>
            </a:r>
            <a:r>
              <a:rPr b="1" lang="en-US" sz="1765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! </a:t>
            </a:r>
            <a:endParaRPr b="1" sz="1765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g130bf8aca4e_0_116"/>
          <p:cNvSpPr txBox="1"/>
          <p:nvPr/>
        </p:nvSpPr>
        <p:spPr>
          <a:xfrm>
            <a:off x="6067800" y="430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Berlin, Gori, Schuster, Toro</a:t>
            </a:r>
            <a:endParaRPr b="1" sz="12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Shadows Into Light"/>
                <a:ea typeface="Shadows Into Light"/>
                <a:cs typeface="Shadows Into Light"/>
                <a:sym typeface="Shadows Into Light"/>
              </a:rPr>
              <a:t>https://arxiv.org/abs/1804.00661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215" name="Google Shape;215;g130bf8aca4e_0_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3150" y="3418101"/>
            <a:ext cx="3288876" cy="8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g130bf8aca4e_0_132"/>
          <p:cNvGrpSpPr/>
          <p:nvPr/>
        </p:nvGrpSpPr>
        <p:grpSpPr>
          <a:xfrm>
            <a:off x="841300" y="453687"/>
            <a:ext cx="7230400" cy="3681677"/>
            <a:chOff x="841300" y="509837"/>
            <a:chExt cx="7230400" cy="3681677"/>
          </a:xfrm>
        </p:grpSpPr>
        <p:pic>
          <p:nvPicPr>
            <p:cNvPr id="222" name="Google Shape;222;g130bf8aca4e_0_1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1300" y="509837"/>
              <a:ext cx="7230400" cy="36816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g130bf8aca4e_0_132"/>
            <p:cNvPicPr preferRelativeResize="0"/>
            <p:nvPr/>
          </p:nvPicPr>
          <p:blipFill rotWithShape="1">
            <a:blip r:embed="rId4">
              <a:alphaModFix/>
            </a:blip>
            <a:srcRect b="26639" l="7726" r="31479" t="67419"/>
            <a:stretch/>
          </p:blipFill>
          <p:spPr>
            <a:xfrm>
              <a:off x="1398389" y="2997613"/>
              <a:ext cx="4395601" cy="21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g130bf8aca4e_0_132"/>
            <p:cNvPicPr preferRelativeResize="0"/>
            <p:nvPr/>
          </p:nvPicPr>
          <p:blipFill rotWithShape="1">
            <a:blip r:embed="rId4">
              <a:alphaModFix/>
            </a:blip>
            <a:srcRect b="0" l="0" r="0" t="85817"/>
            <a:stretch/>
          </p:blipFill>
          <p:spPr>
            <a:xfrm>
              <a:off x="841300" y="3669340"/>
              <a:ext cx="7230400" cy="5221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5" name="Google Shape;225;g130bf8aca4e_0_132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Timelines</a:t>
            </a:r>
            <a:endParaRPr/>
          </a:p>
        </p:txBody>
      </p:sp>
      <p:sp>
        <p:nvSpPr>
          <p:cNvPr id="226" name="Google Shape;226;g130bf8aca4e_0_132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g130bf8aca4e_0_132"/>
          <p:cNvSpPr txBox="1"/>
          <p:nvPr/>
        </p:nvSpPr>
        <p:spPr>
          <a:xfrm>
            <a:off x="937500" y="4205575"/>
            <a:ext cx="70380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1765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Near-term window of </a:t>
            </a:r>
            <a:r>
              <a:rPr b="1" lang="en-US" sz="1765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opportunity,</a:t>
            </a:r>
            <a:r>
              <a:rPr b="1" lang="en-US" sz="1765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 including FY25-26</a:t>
            </a:r>
            <a:endParaRPr b="1" sz="1765">
              <a:solidFill>
                <a:srgbClr val="FF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8" name="Google Shape;228;g130bf8aca4e_0_132"/>
          <p:cNvSpPr/>
          <p:nvPr/>
        </p:nvSpPr>
        <p:spPr>
          <a:xfrm>
            <a:off x="4210225" y="2912075"/>
            <a:ext cx="1614000" cy="252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3B3B3"/>
            </a:gs>
          </a:gsLst>
          <a:lin ang="5400012" scaled="0"/>
        </a:gra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34c1d169e_9_7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level vision – SpinQuest and DarkQuest</a:t>
            </a:r>
            <a:endParaRPr/>
          </a:p>
        </p:txBody>
      </p:sp>
      <p:sp>
        <p:nvSpPr>
          <p:cNvPr id="235" name="Google Shape;235;g1334c1d169e_9_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g1334c1d169e_9_7"/>
          <p:cNvSpPr txBox="1"/>
          <p:nvPr>
            <p:ph idx="1" type="body"/>
          </p:nvPr>
        </p:nvSpPr>
        <p:spPr>
          <a:xfrm>
            <a:off x="228603" y="881064"/>
            <a:ext cx="86724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A vibrant and powerful spin and dark sector program running together </a:t>
            </a:r>
            <a:endParaRPr b="1"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SpinQuest Phase</a:t>
            </a:r>
            <a:endParaRPr b="1"/>
          </a:p>
          <a:p>
            <a:pPr indent="-342900" lvl="0" marL="457200" rtl="0" algn="l"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proton spin puzzle - measure Sivers asymmetry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dark sectors in muon final states</a:t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DarkQuest Phase</a:t>
            </a:r>
            <a:endParaRPr b="1"/>
          </a:p>
          <a:p>
            <a:pPr indent="-342900" lvl="0" marL="457200" rtl="0" algn="l"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EMCal upgrade (no degradation of spin physics), enhanced tracking and targetry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expanded spin physics program measuring transversity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expanded dark sector program in e,γ,π final states</a:t>
            </a:r>
            <a:endParaRPr/>
          </a:p>
        </p:txBody>
      </p:sp>
      <p:sp>
        <p:nvSpPr>
          <p:cNvPr id="237" name="Google Shape;237;g1334c1d169e_9_7"/>
          <p:cNvSpPr txBox="1"/>
          <p:nvPr/>
        </p:nvSpPr>
        <p:spPr>
          <a:xfrm>
            <a:off x="368375" y="3963700"/>
            <a:ext cx="8170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High impact HEP dark sectors and NP/spin physics; strong complementarity with Fermilab capabilities and timelines for modest resources</a:t>
            </a:r>
            <a:endParaRPr sz="1700">
              <a:solidFill>
                <a:srgbClr val="9900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0bf8aca4e_0_10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g130bf8aca4e_0_107"/>
          <p:cNvSpPr txBox="1"/>
          <p:nvPr>
            <p:ph type="title"/>
          </p:nvPr>
        </p:nvSpPr>
        <p:spPr>
          <a:xfrm>
            <a:off x="228600" y="246176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 searches at SpinQuest and DarkQuest</a:t>
            </a:r>
            <a:endParaRPr/>
          </a:p>
        </p:txBody>
      </p:sp>
      <p:sp>
        <p:nvSpPr>
          <p:cNvPr id="245" name="Google Shape;245;g130bf8aca4e_0_107"/>
          <p:cNvSpPr txBox="1"/>
          <p:nvPr>
            <p:ph idx="1" type="body"/>
          </p:nvPr>
        </p:nvSpPr>
        <p:spPr>
          <a:xfrm>
            <a:off x="228598" y="2963979"/>
            <a:ext cx="8686800" cy="8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26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Snowmass framing </a:t>
            </a:r>
            <a:r>
              <a:rPr b="0" i="1"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(also, see PAC talk from Alexey Petrov on Rare and Precision Frontier)</a:t>
            </a:r>
            <a:b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Recent progress from the SpinQuest dark sector community</a:t>
            </a:r>
            <a:endParaRPr sz="18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0bf8aca4e_0_240"/>
          <p:cNvSpPr txBox="1"/>
          <p:nvPr>
            <p:ph idx="1" type="body"/>
          </p:nvPr>
        </p:nvSpPr>
        <p:spPr>
          <a:xfrm>
            <a:off x="228600" y="980725"/>
            <a:ext cx="8672400" cy="354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Dark matter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exists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Thermal freeze-out DM narrows the mass range to </a:t>
            </a: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MeV-TeV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Provides clear milestones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o discovery in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WIMP searches thus far</a:t>
            </a:r>
            <a:br>
              <a:rPr lang="en-US" sz="2000">
                <a:latin typeface="Calibri"/>
                <a:ea typeface="Calibri"/>
                <a:cs typeface="Calibri"/>
                <a:sym typeface="Calibri"/>
              </a:rPr>
            </a:b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Dark sectors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can solve many experimental/theoretical puzzles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Dark sectors mean SM-neutral forces (typically &lt; ~GeV)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Can include dark matter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Visible (SM) final states important to explore for discovery</a:t>
            </a:r>
            <a:endParaRPr sz="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130bf8aca4e_0_24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Physics drivers</a:t>
            </a:r>
            <a:endParaRPr/>
          </a:p>
        </p:txBody>
      </p:sp>
      <p:sp>
        <p:nvSpPr>
          <p:cNvPr id="253" name="Google Shape;253;g130bf8aca4e_0_24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346d3f98c_0_4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g13346d3f98c_0_44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the stage: dark sectors at accelerators</a:t>
            </a:r>
            <a:endParaRPr/>
          </a:p>
        </p:txBody>
      </p:sp>
      <p:sp>
        <p:nvSpPr>
          <p:cNvPr id="261" name="Google Shape;261;g13346d3f98c_0_44"/>
          <p:cNvSpPr txBox="1"/>
          <p:nvPr/>
        </p:nvSpPr>
        <p:spPr>
          <a:xfrm>
            <a:off x="6091575" y="1405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solidFill>
                  <a:schemeClr val="hlink"/>
                </a:solidFill>
                <a:latin typeface="Shadows Into Light"/>
                <a:ea typeface="Shadows Into Light"/>
                <a:cs typeface="Shadows Into Light"/>
                <a:sym typeface="Shadows Into Light"/>
                <a:hlinkClick r:id="rId3"/>
              </a:rPr>
              <a:t>Dark Matter New Initiatives report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262" name="Google Shape;262;g13346d3f98c_0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175" y="662214"/>
            <a:ext cx="3042198" cy="3687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346d3f98c_0_6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9" name="Google Shape;269;g13346d3f98c_0_64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the stage: dark sectors at accelerators</a:t>
            </a:r>
            <a:endParaRPr/>
          </a:p>
        </p:txBody>
      </p:sp>
      <p:sp>
        <p:nvSpPr>
          <p:cNvPr id="270" name="Google Shape;270;g13346d3f98c_0_64"/>
          <p:cNvSpPr txBox="1"/>
          <p:nvPr/>
        </p:nvSpPr>
        <p:spPr>
          <a:xfrm>
            <a:off x="6091575" y="1405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solidFill>
                  <a:schemeClr val="hlink"/>
                </a:solidFill>
                <a:latin typeface="Shadows Into Light"/>
                <a:ea typeface="Shadows Into Light"/>
                <a:cs typeface="Shadows Into Light"/>
                <a:sym typeface="Shadows Into Light"/>
                <a:hlinkClick r:id="rId3"/>
              </a:rPr>
              <a:t>Dark Matter New Initiatives report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271" name="Google Shape;271;g13346d3f98c_0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175" y="662214"/>
            <a:ext cx="3042198" cy="3687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13346d3f98c_0_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2800" y="662225"/>
            <a:ext cx="3506352" cy="1879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13346d3f98c_0_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2050" y="2742150"/>
            <a:ext cx="3563349" cy="17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13346d3f98c_0_64"/>
          <p:cNvSpPr txBox="1"/>
          <p:nvPr/>
        </p:nvSpPr>
        <p:spPr>
          <a:xfrm>
            <a:off x="7212000" y="951025"/>
            <a:ext cx="170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Thrust 1: target thermal dark matter milestones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75" name="Google Shape;275;g13346d3f98c_0_64"/>
          <p:cNvSpPr txBox="1"/>
          <p:nvPr/>
        </p:nvSpPr>
        <p:spPr>
          <a:xfrm>
            <a:off x="3723427" y="3122550"/>
            <a:ext cx="1388400" cy="1046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Thrust 2:</a:t>
            </a:r>
            <a:b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Exploration structure of  dark sectors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39e27c4f7_0_267"/>
          <p:cNvSpPr/>
          <p:nvPr/>
        </p:nvSpPr>
        <p:spPr>
          <a:xfrm>
            <a:off x="320800" y="783925"/>
            <a:ext cx="8415300" cy="31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1339e27c4f7_0_267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Snowmass RF6 Big Ideas</a:t>
            </a:r>
            <a:endParaRPr/>
          </a:p>
        </p:txBody>
      </p:sp>
      <p:sp>
        <p:nvSpPr>
          <p:cNvPr id="283" name="Google Shape;283;g1339e27c4f7_0_26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g1339e27c4f7_0_267"/>
          <p:cNvSpPr/>
          <p:nvPr/>
        </p:nvSpPr>
        <p:spPr>
          <a:xfrm>
            <a:off x="4561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Dark matter production at intensity frontier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scalar, neutrino portal, millicharged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5" name="Google Shape;285;g1339e27c4f7_0_267"/>
          <p:cNvSpPr/>
          <p:nvPr/>
        </p:nvSpPr>
        <p:spPr>
          <a:xfrm>
            <a:off x="322585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Exploring dark sector portals with high intensity experiments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scalar, neutrino portal, axion-like particle (ALPs)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g1339e27c4f7_0_267"/>
          <p:cNvSpPr/>
          <p:nvPr/>
        </p:nvSpPr>
        <p:spPr>
          <a:xfrm>
            <a:off x="60728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New flavors and rich structures in dark sectors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g-2, </a:t>
            </a: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SIMPs,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inelastic DM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non-minimal ALPs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g1339e27c4f7_0_267"/>
          <p:cNvSpPr txBox="1"/>
          <p:nvPr/>
        </p:nvSpPr>
        <p:spPr>
          <a:xfrm>
            <a:off x="385950" y="3978675"/>
            <a:ext cx="825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1339e27c4f7_0_267"/>
          <p:cNvSpPr txBox="1"/>
          <p:nvPr/>
        </p:nvSpPr>
        <p:spPr>
          <a:xfrm>
            <a:off x="7992425" y="2084075"/>
            <a:ext cx="9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1339e27c4f7_0_267"/>
          <p:cNvSpPr txBox="1"/>
          <p:nvPr/>
        </p:nvSpPr>
        <p:spPr>
          <a:xfrm>
            <a:off x="6067800" y="43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290" name="Google Shape;290;g1339e27c4f7_0_267"/>
          <p:cNvSpPr txBox="1"/>
          <p:nvPr/>
        </p:nvSpPr>
        <p:spPr>
          <a:xfrm>
            <a:off x="181415" y="412325"/>
            <a:ext cx="453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38761D"/>
                </a:solidFill>
              </a:rPr>
              <a:t>Strong connection with NF03, EF10, AF5, CF6</a:t>
            </a:r>
            <a:endParaRPr b="1" sz="12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0bf8aca4e_0_1"/>
          <p:cNvSpPr txBox="1"/>
          <p:nvPr>
            <p:ph idx="1" type="body"/>
          </p:nvPr>
        </p:nvSpPr>
        <p:spPr>
          <a:xfrm>
            <a:off x="235800" y="797725"/>
            <a:ext cx="8672400" cy="24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SpinQuest and the DarkQuest upgrade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Dark sector searches at SpinQuest and DarkQuest</a:t>
            </a:r>
            <a:b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	+ Snowmass framing</a:t>
            </a:r>
            <a:b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	+ Recent progress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SpinQuest status and future nuclear/spin physics program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Collaboration and Outlook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9" name="Google Shape;89;g130bf8aca4e_0_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90" name="Google Shape;90;g130bf8aca4e_0_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g130bf8aca4e_0_1"/>
          <p:cNvSpPr txBox="1"/>
          <p:nvPr/>
        </p:nvSpPr>
        <p:spPr>
          <a:xfrm>
            <a:off x="5096400" y="3732750"/>
            <a:ext cx="3811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u="sng">
                <a:latin typeface="Helvetica Neue"/>
                <a:ea typeface="Helvetica Neue"/>
                <a:cs typeface="Helvetica Neue"/>
                <a:sym typeface="Helvetica Neue"/>
              </a:rPr>
              <a:t>Charge</a:t>
            </a:r>
            <a:r>
              <a:rPr lang="en-US" sz="1300">
                <a:latin typeface="Helvetica Neue"/>
                <a:ea typeface="Helvetica Neue"/>
                <a:cs typeface="Helvetica Neue"/>
                <a:sym typeface="Helvetica Neue"/>
              </a:rPr>
              <a:t>: We ask the PAC to</a:t>
            </a:r>
            <a:r>
              <a:rPr i="1" lang="en-US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300">
                <a:latin typeface="Helvetica Neue"/>
                <a:ea typeface="Helvetica Neue"/>
                <a:cs typeface="Helvetica Neue"/>
                <a:sym typeface="Helvetica Neue"/>
              </a:rPr>
              <a:t>review the status of the SpinQuest experiment and the proposal for its upgrade, referred to as DarkQuest.  </a:t>
            </a:r>
            <a:endParaRPr i="1" sz="1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5b6b30390_0_19"/>
          <p:cNvSpPr/>
          <p:nvPr/>
        </p:nvSpPr>
        <p:spPr>
          <a:xfrm>
            <a:off x="320800" y="783925"/>
            <a:ext cx="8415300" cy="31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35b6b30390_0_19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Snowmass RF6 Big Ideas</a:t>
            </a:r>
            <a:endParaRPr/>
          </a:p>
        </p:txBody>
      </p:sp>
      <p:sp>
        <p:nvSpPr>
          <p:cNvPr id="298" name="Google Shape;298;g135b6b30390_0_19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g135b6b30390_0_19"/>
          <p:cNvSpPr/>
          <p:nvPr/>
        </p:nvSpPr>
        <p:spPr>
          <a:xfrm>
            <a:off x="4561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Dark matter production at intensity frontier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scalar, neutrino portal, millicharged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0" name="Google Shape;300;g135b6b30390_0_19"/>
          <p:cNvSpPr/>
          <p:nvPr/>
        </p:nvSpPr>
        <p:spPr>
          <a:xfrm>
            <a:off x="322585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Exploring dark sector portals with high intensity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scalar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neutrino portal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axion-like particle (ALPs)</a:t>
            </a:r>
            <a:endParaRPr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1" name="Google Shape;301;g135b6b30390_0_19"/>
          <p:cNvSpPr/>
          <p:nvPr/>
        </p:nvSpPr>
        <p:spPr>
          <a:xfrm>
            <a:off x="60728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New flavors and rich structures in dark sectors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g-2, </a:t>
            </a:r>
            <a:r>
              <a:rPr b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SIMPs,</a:t>
            </a:r>
            <a:endParaRPr b="1"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inelastic DM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non-minimal ALPs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g135b6b30390_0_19"/>
          <p:cNvSpPr txBox="1"/>
          <p:nvPr/>
        </p:nvSpPr>
        <p:spPr>
          <a:xfrm>
            <a:off x="385950" y="3978675"/>
            <a:ext cx="8259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SpinQuest/DarkQuest plays a key role</a:t>
            </a:r>
            <a:endParaRPr/>
          </a:p>
        </p:txBody>
      </p:sp>
      <p:sp>
        <p:nvSpPr>
          <p:cNvPr id="303" name="Google Shape;303;g135b6b30390_0_19"/>
          <p:cNvSpPr txBox="1"/>
          <p:nvPr/>
        </p:nvSpPr>
        <p:spPr>
          <a:xfrm>
            <a:off x="7992425" y="2084075"/>
            <a:ext cx="9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135b6b30390_0_19"/>
          <p:cNvSpPr txBox="1"/>
          <p:nvPr/>
        </p:nvSpPr>
        <p:spPr>
          <a:xfrm>
            <a:off x="6067800" y="43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05" name="Google Shape;305;g135b6b30390_0_19"/>
          <p:cNvSpPr txBox="1"/>
          <p:nvPr/>
        </p:nvSpPr>
        <p:spPr>
          <a:xfrm>
            <a:off x="181415" y="412325"/>
            <a:ext cx="453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38761D"/>
                </a:solidFill>
              </a:rPr>
              <a:t>Strong connection with NF03, EF10, AF5, CF6</a:t>
            </a:r>
            <a:endParaRPr b="1" sz="12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5b6b30390_0_0"/>
          <p:cNvSpPr/>
          <p:nvPr/>
        </p:nvSpPr>
        <p:spPr>
          <a:xfrm>
            <a:off x="320800" y="783925"/>
            <a:ext cx="8415300" cy="31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135b6b30390_0_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Snowmass RF6 Big Ideas</a:t>
            </a:r>
            <a:endParaRPr/>
          </a:p>
        </p:txBody>
      </p:sp>
      <p:sp>
        <p:nvSpPr>
          <p:cNvPr id="313" name="Google Shape;313;g135b6b30390_0_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4" name="Google Shape;314;g135b6b30390_0_0"/>
          <p:cNvSpPr/>
          <p:nvPr/>
        </p:nvSpPr>
        <p:spPr>
          <a:xfrm>
            <a:off x="4561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Dark matter production at intensity frontier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scalar, neutrino portal, millicharged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g135b6b30390_0_0"/>
          <p:cNvSpPr/>
          <p:nvPr/>
        </p:nvSpPr>
        <p:spPr>
          <a:xfrm>
            <a:off x="322585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Exploring dark sector portals with high intensity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scalar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neutrino portal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axion-like particle (ALPs)</a:t>
            </a:r>
            <a:endParaRPr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6" name="Google Shape;316;g135b6b30390_0_0"/>
          <p:cNvSpPr/>
          <p:nvPr/>
        </p:nvSpPr>
        <p:spPr>
          <a:xfrm>
            <a:off x="60728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New flavors and rich structures in dark sectors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g-2, </a:t>
            </a:r>
            <a:r>
              <a:rPr b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SIMPs,</a:t>
            </a:r>
            <a:endParaRPr b="1"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inelastic DM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non-minimal ALPs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7" name="Google Shape;317;g135b6b30390_0_0"/>
          <p:cNvSpPr txBox="1"/>
          <p:nvPr/>
        </p:nvSpPr>
        <p:spPr>
          <a:xfrm>
            <a:off x="385950" y="3978675"/>
            <a:ext cx="8259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SpinQuest/DarkQuest plays a key role</a:t>
            </a:r>
            <a:endParaRPr/>
          </a:p>
        </p:txBody>
      </p:sp>
      <p:sp>
        <p:nvSpPr>
          <p:cNvPr id="318" name="Google Shape;318;g135b6b30390_0_0"/>
          <p:cNvSpPr txBox="1"/>
          <p:nvPr/>
        </p:nvSpPr>
        <p:spPr>
          <a:xfrm>
            <a:off x="7992425" y="2084075"/>
            <a:ext cx="9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135b6b30390_0_0"/>
          <p:cNvSpPr txBox="1"/>
          <p:nvPr/>
        </p:nvSpPr>
        <p:spPr>
          <a:xfrm>
            <a:off x="943900" y="3379575"/>
            <a:ext cx="15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G. Krnjaic, N. Toro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0" name="Google Shape;320;g135b6b30390_0_0"/>
          <p:cNvSpPr txBox="1"/>
          <p:nvPr/>
        </p:nvSpPr>
        <p:spPr>
          <a:xfrm>
            <a:off x="3762799" y="3379575"/>
            <a:ext cx="15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B. Batell,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C. Hearty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1" name="Google Shape;321;g135b6b30390_0_0"/>
          <p:cNvSpPr txBox="1"/>
          <p:nvPr/>
        </p:nvSpPr>
        <p:spPr>
          <a:xfrm>
            <a:off x="6072800" y="3379575"/>
            <a:ext cx="254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P. Harris, P. Schuster,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J. Zupan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2" name="Google Shape;322;g135b6b30390_0_0"/>
          <p:cNvSpPr txBox="1"/>
          <p:nvPr/>
        </p:nvSpPr>
        <p:spPr>
          <a:xfrm>
            <a:off x="6933879" y="414625"/>
            <a:ext cx="147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S. Gori,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M. Williams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3" name="Google Shape;323;g135b6b30390_0_0"/>
          <p:cNvSpPr txBox="1"/>
          <p:nvPr/>
        </p:nvSpPr>
        <p:spPr>
          <a:xfrm>
            <a:off x="7197025" y="3955575"/>
            <a:ext cx="240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+ Experiments &amp; Facilities 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(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P. Ilten</a:t>
            </a: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, N. Tran)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4" name="Google Shape;324;g135b6b30390_0_0"/>
          <p:cNvSpPr txBox="1"/>
          <p:nvPr/>
        </p:nvSpPr>
        <p:spPr>
          <a:xfrm>
            <a:off x="6067800" y="43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25" name="Google Shape;325;g135b6b30390_0_0"/>
          <p:cNvSpPr txBox="1"/>
          <p:nvPr/>
        </p:nvSpPr>
        <p:spPr>
          <a:xfrm>
            <a:off x="181415" y="412325"/>
            <a:ext cx="453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38761D"/>
                </a:solidFill>
              </a:rPr>
              <a:t>Strong connection with NF03, EF10, AF5, CF6</a:t>
            </a:r>
            <a:endParaRPr b="1" sz="12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3460275e73_0_13"/>
          <p:cNvSpPr/>
          <p:nvPr/>
        </p:nvSpPr>
        <p:spPr>
          <a:xfrm>
            <a:off x="320800" y="783925"/>
            <a:ext cx="8415300" cy="31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13460275e73_0_13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Snowmass RF6 Big Ideas</a:t>
            </a:r>
            <a:endParaRPr/>
          </a:p>
        </p:txBody>
      </p:sp>
      <p:sp>
        <p:nvSpPr>
          <p:cNvPr id="333" name="Google Shape;333;g13460275e73_0_13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g13460275e73_0_13"/>
          <p:cNvSpPr/>
          <p:nvPr/>
        </p:nvSpPr>
        <p:spPr>
          <a:xfrm>
            <a:off x="4561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Dark matter production at intensity frontier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scalar, neutrino portal, millicharged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5" name="Google Shape;335;g13460275e73_0_13"/>
          <p:cNvSpPr/>
          <p:nvPr/>
        </p:nvSpPr>
        <p:spPr>
          <a:xfrm>
            <a:off x="322585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Exploring dark sector portals with high intensity experiments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 photon</a:t>
            </a: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scalar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neutrino portal, </a:t>
            </a:r>
            <a:r>
              <a:rPr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axion-like particle (ALPs)</a:t>
            </a:r>
            <a:endParaRPr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6" name="Google Shape;336;g13460275e73_0_13"/>
          <p:cNvSpPr/>
          <p:nvPr/>
        </p:nvSpPr>
        <p:spPr>
          <a:xfrm>
            <a:off x="6072800" y="884125"/>
            <a:ext cx="2540100" cy="289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 Semibold"/>
                <a:ea typeface="Proxima Nova Semibold"/>
                <a:cs typeface="Proxima Nova Semibold"/>
                <a:sym typeface="Proxima Nova Semibold"/>
              </a:rPr>
              <a:t>New flavors and rich structures in dark sectors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Benchmarks:</a:t>
            </a:r>
            <a:endParaRPr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g-2, </a:t>
            </a:r>
            <a:r>
              <a:rPr b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SIMPs,</a:t>
            </a:r>
            <a:endParaRPr b="1"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inelastic DM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non-minimal ALPs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7" name="Google Shape;337;g13460275e73_0_13"/>
          <p:cNvSpPr txBox="1"/>
          <p:nvPr/>
        </p:nvSpPr>
        <p:spPr>
          <a:xfrm>
            <a:off x="385950" y="3978675"/>
            <a:ext cx="8259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SpinQuest/DarkQuest plays a key role</a:t>
            </a:r>
            <a:endParaRPr/>
          </a:p>
        </p:txBody>
      </p:sp>
      <p:sp>
        <p:nvSpPr>
          <p:cNvPr id="338" name="Google Shape;338;g13460275e73_0_13"/>
          <p:cNvSpPr/>
          <p:nvPr/>
        </p:nvSpPr>
        <p:spPr>
          <a:xfrm>
            <a:off x="3873425" y="2105125"/>
            <a:ext cx="1171800" cy="321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13460275e73_0_13"/>
          <p:cNvSpPr/>
          <p:nvPr/>
        </p:nvSpPr>
        <p:spPr>
          <a:xfrm>
            <a:off x="6756950" y="2105125"/>
            <a:ext cx="1088100" cy="321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13460275e73_0_13"/>
          <p:cNvSpPr txBox="1"/>
          <p:nvPr/>
        </p:nvSpPr>
        <p:spPr>
          <a:xfrm>
            <a:off x="7992425" y="2084075"/>
            <a:ext cx="9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3460275e73_0_13"/>
          <p:cNvSpPr txBox="1"/>
          <p:nvPr/>
        </p:nvSpPr>
        <p:spPr>
          <a:xfrm>
            <a:off x="5357038" y="1865850"/>
            <a:ext cx="108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high level frontier benchmarks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42" name="Google Shape;342;g13460275e73_0_13"/>
          <p:cNvSpPr/>
          <p:nvPr/>
        </p:nvSpPr>
        <p:spPr>
          <a:xfrm>
            <a:off x="1140250" y="2083750"/>
            <a:ext cx="1171800" cy="321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13460275e73_0_13"/>
          <p:cNvSpPr txBox="1"/>
          <p:nvPr/>
        </p:nvSpPr>
        <p:spPr>
          <a:xfrm>
            <a:off x="943900" y="3379575"/>
            <a:ext cx="15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G. Krnjaic, N. Toro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4" name="Google Shape;344;g13460275e73_0_13"/>
          <p:cNvSpPr txBox="1"/>
          <p:nvPr/>
        </p:nvSpPr>
        <p:spPr>
          <a:xfrm>
            <a:off x="3762799" y="3379575"/>
            <a:ext cx="15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B. Batell,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C. Hearty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5" name="Google Shape;345;g13460275e73_0_13"/>
          <p:cNvSpPr txBox="1"/>
          <p:nvPr/>
        </p:nvSpPr>
        <p:spPr>
          <a:xfrm>
            <a:off x="6072800" y="3379575"/>
            <a:ext cx="254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P. Harris, P. Schuster,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J. Zupan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6" name="Google Shape;346;g13460275e73_0_13"/>
          <p:cNvSpPr txBox="1"/>
          <p:nvPr/>
        </p:nvSpPr>
        <p:spPr>
          <a:xfrm>
            <a:off x="6933879" y="414625"/>
            <a:ext cx="147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S. Gori, 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M. Williams</a:t>
            </a:r>
            <a:endParaRPr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7" name="Google Shape;347;g13460275e73_0_13"/>
          <p:cNvSpPr txBox="1"/>
          <p:nvPr/>
        </p:nvSpPr>
        <p:spPr>
          <a:xfrm>
            <a:off x="7197025" y="3955575"/>
            <a:ext cx="240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+ Experiments &amp; Facilities 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(</a:t>
            </a:r>
            <a:r>
              <a:rPr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P. Ilten</a:t>
            </a:r>
            <a:r>
              <a:rPr b="1" lang="en-US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, N. Tran)</a:t>
            </a:r>
            <a:endParaRPr b="1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8" name="Google Shape;348;g13460275e73_0_13"/>
          <p:cNvSpPr txBox="1"/>
          <p:nvPr/>
        </p:nvSpPr>
        <p:spPr>
          <a:xfrm>
            <a:off x="6067800" y="43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49" name="Google Shape;349;g13460275e73_0_13"/>
          <p:cNvSpPr txBox="1"/>
          <p:nvPr/>
        </p:nvSpPr>
        <p:spPr>
          <a:xfrm>
            <a:off x="181415" y="412325"/>
            <a:ext cx="453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38761D"/>
                </a:solidFill>
              </a:rPr>
              <a:t>Strong connection with NF03, EF10, AF5, CF6</a:t>
            </a:r>
            <a:endParaRPr b="1" sz="12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3346d3f98c_0_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photon benchmark scenario</a:t>
            </a:r>
            <a:endParaRPr/>
          </a:p>
        </p:txBody>
      </p:sp>
      <p:sp>
        <p:nvSpPr>
          <p:cNvPr id="356" name="Google Shape;356;g13346d3f98c_0_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57" name="Google Shape;357;g13346d3f98c_0_0"/>
          <p:cNvGrpSpPr/>
          <p:nvPr/>
        </p:nvGrpSpPr>
        <p:grpSpPr>
          <a:xfrm>
            <a:off x="4978884" y="180978"/>
            <a:ext cx="3995760" cy="1282427"/>
            <a:chOff x="5264376" y="98250"/>
            <a:chExt cx="3736101" cy="1256050"/>
          </a:xfrm>
        </p:grpSpPr>
        <p:pic>
          <p:nvPicPr>
            <p:cNvPr id="358" name="Google Shape;358;g13346d3f98c_0_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64376" y="98250"/>
              <a:ext cx="3736101" cy="1256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9" name="Google Shape;359;g13346d3f98c_0_0"/>
            <p:cNvSpPr/>
            <p:nvPr/>
          </p:nvSpPr>
          <p:spPr>
            <a:xfrm>
              <a:off x="6306108" y="1234432"/>
              <a:ext cx="1758300" cy="1125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60" name="Google Shape;360;g13346d3f98c_0_0"/>
          <p:cNvPicPr preferRelativeResize="0"/>
          <p:nvPr/>
        </p:nvPicPr>
        <p:blipFill rotWithShape="1">
          <a:blip r:embed="rId4">
            <a:alphaModFix/>
          </a:blip>
          <a:srcRect b="23789" l="73863" r="0" t="22942"/>
          <a:stretch/>
        </p:blipFill>
        <p:spPr>
          <a:xfrm>
            <a:off x="4367650" y="1561400"/>
            <a:ext cx="1996774" cy="288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g13346d3f98c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850" y="583250"/>
            <a:ext cx="4044525" cy="412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g13346d3f98c_0_0"/>
          <p:cNvSpPr txBox="1"/>
          <p:nvPr/>
        </p:nvSpPr>
        <p:spPr>
          <a:xfrm>
            <a:off x="636550" y="3590825"/>
            <a:ext cx="25752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Amatic SC"/>
                <a:ea typeface="Amatic SC"/>
                <a:cs typeface="Amatic SC"/>
                <a:sym typeface="Amatic SC"/>
              </a:rPr>
              <a:t>Snowmass</a:t>
            </a:r>
            <a:endParaRPr b="1" sz="24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Amatic SC"/>
                <a:ea typeface="Amatic SC"/>
                <a:cs typeface="Amatic SC"/>
                <a:sym typeface="Amatic SC"/>
              </a:rPr>
              <a:t>Preliminary</a:t>
            </a:r>
            <a:endParaRPr b="1" sz="24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63" name="Google Shape;363;g13346d3f98c_0_0"/>
          <p:cNvSpPr/>
          <p:nvPr/>
        </p:nvSpPr>
        <p:spPr>
          <a:xfrm rot="9487291">
            <a:off x="3718877" y="2706967"/>
            <a:ext cx="372747" cy="17932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30f92e80be_2_4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muon g-2 benchmark scenario</a:t>
            </a:r>
            <a:endParaRPr/>
          </a:p>
        </p:txBody>
      </p:sp>
      <p:sp>
        <p:nvSpPr>
          <p:cNvPr id="370" name="Google Shape;370;g130f92e80be_2_4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1" name="Google Shape;371;g130f92e80be_2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669275"/>
            <a:ext cx="3658999" cy="1056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2" name="Google Shape;372;g130f92e80be_2_41"/>
          <p:cNvSpPr txBox="1"/>
          <p:nvPr>
            <p:ph idx="1" type="body"/>
          </p:nvPr>
        </p:nvSpPr>
        <p:spPr>
          <a:xfrm>
            <a:off x="228602" y="1848547"/>
            <a:ext cx="3659100" cy="2674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182875">
            <a:normAutofit lnSpcReduction="10000"/>
          </a:bodyPr>
          <a:lstStyle/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200"/>
              <a:t>(Paraphrasing 2101.10334…)</a:t>
            </a:r>
            <a:endParaRPr i="1" sz="1200"/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Step 1.</a:t>
            </a:r>
            <a:r>
              <a:rPr lang="en-US"/>
              <a:t> Confirm g-2 anomaly</a:t>
            </a:r>
            <a:endParaRPr/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9900FF"/>
                </a:solidFill>
              </a:rPr>
              <a:t>Step 2. Look for low-scale phenomenon &lt; </a:t>
            </a:r>
            <a:r>
              <a:rPr b="1" lang="en-US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b="1" lang="en-US">
                <a:solidFill>
                  <a:srgbClr val="9900FF"/>
                </a:solidFill>
              </a:rPr>
              <a:t>GeV at existing and new </a:t>
            </a:r>
            <a:r>
              <a:rPr b="1" lang="en-US">
                <a:solidFill>
                  <a:srgbClr val="9900FF"/>
                </a:solidFill>
              </a:rPr>
              <a:t>facilities</a:t>
            </a:r>
            <a:r>
              <a:rPr b="1" lang="en-US">
                <a:solidFill>
                  <a:srgbClr val="9900FF"/>
                </a:solidFill>
              </a:rPr>
              <a:t> </a:t>
            </a:r>
            <a:endParaRPr b="1">
              <a:solidFill>
                <a:srgbClr val="9900FF"/>
              </a:solidFill>
            </a:endParaRPr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Step 3-5.</a:t>
            </a:r>
            <a:r>
              <a:rPr lang="en-US"/>
              <a:t> Build successively higher energy muon colliders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339e27c4f7_0_199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muon g-2 benchmark scenario</a:t>
            </a:r>
            <a:endParaRPr/>
          </a:p>
        </p:txBody>
      </p:sp>
      <p:sp>
        <p:nvSpPr>
          <p:cNvPr id="379" name="Google Shape;379;g1339e27c4f7_0_199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0" name="Google Shape;380;g1339e27c4f7_0_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669275"/>
            <a:ext cx="3658999" cy="1056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1" name="Google Shape;381;g1339e27c4f7_0_199"/>
          <p:cNvSpPr txBox="1"/>
          <p:nvPr>
            <p:ph idx="1" type="body"/>
          </p:nvPr>
        </p:nvSpPr>
        <p:spPr>
          <a:xfrm>
            <a:off x="228602" y="1848547"/>
            <a:ext cx="3659100" cy="2674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182875">
            <a:normAutofit lnSpcReduction="10000"/>
          </a:bodyPr>
          <a:lstStyle/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200"/>
              <a:t>(Paraphrasing 2101.10334…)</a:t>
            </a:r>
            <a:endParaRPr i="1" sz="1200"/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Step 1.</a:t>
            </a:r>
            <a:r>
              <a:rPr lang="en-US"/>
              <a:t> Confirm g-2 anomaly</a:t>
            </a:r>
            <a:endParaRPr/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9900FF"/>
                </a:solidFill>
              </a:rPr>
              <a:t>Step 2. Look for low-scale phenomenon &lt; </a:t>
            </a:r>
            <a:r>
              <a:rPr b="1" lang="en-US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b="1" lang="en-US">
                <a:solidFill>
                  <a:srgbClr val="9900FF"/>
                </a:solidFill>
              </a:rPr>
              <a:t>GeV at existing and new facilities </a:t>
            </a:r>
            <a:endParaRPr b="1">
              <a:solidFill>
                <a:srgbClr val="9900FF"/>
              </a:solidFill>
            </a:endParaRPr>
          </a:p>
          <a:p>
            <a:pPr indent="0" lvl="0" marL="91440" marR="9144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Step 3-5.</a:t>
            </a:r>
            <a:r>
              <a:rPr lang="en-US"/>
              <a:t> Build successively higher energy muon colliders</a:t>
            </a:r>
            <a:endParaRPr/>
          </a:p>
        </p:txBody>
      </p:sp>
      <p:pic>
        <p:nvPicPr>
          <p:cNvPr id="382" name="Google Shape;382;g1339e27c4f7_0_199"/>
          <p:cNvPicPr preferRelativeResize="0"/>
          <p:nvPr/>
        </p:nvPicPr>
        <p:blipFill rotWithShape="1">
          <a:blip r:embed="rId4">
            <a:alphaModFix/>
          </a:blip>
          <a:srcRect b="0" l="34891" r="0" t="0"/>
          <a:stretch/>
        </p:blipFill>
        <p:spPr>
          <a:xfrm>
            <a:off x="4127500" y="1165525"/>
            <a:ext cx="4850550" cy="335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g1339e27c4f7_0_199"/>
          <p:cNvPicPr preferRelativeResize="0"/>
          <p:nvPr/>
        </p:nvPicPr>
        <p:blipFill rotWithShape="1">
          <a:blip r:embed="rId4">
            <a:alphaModFix/>
          </a:blip>
          <a:srcRect b="31868" l="0" r="66112" t="30306"/>
          <a:stretch/>
        </p:blipFill>
        <p:spPr>
          <a:xfrm>
            <a:off x="7139700" y="223331"/>
            <a:ext cx="1805476" cy="908244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1339e27c4f7_0_199"/>
          <p:cNvSpPr txBox="1"/>
          <p:nvPr/>
        </p:nvSpPr>
        <p:spPr>
          <a:xfrm>
            <a:off x="4127500" y="892950"/>
            <a:ext cx="162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B. Batell</a:t>
            </a:r>
            <a:endParaRPr b="1" sz="1200">
              <a:solidFill>
                <a:schemeClr val="dk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85" name="Google Shape;385;g1339e27c4f7_0_199"/>
          <p:cNvSpPr/>
          <p:nvPr/>
        </p:nvSpPr>
        <p:spPr>
          <a:xfrm>
            <a:off x="6568800" y="1165525"/>
            <a:ext cx="2346600" cy="767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1339e27c4f7_0_199"/>
          <p:cNvSpPr/>
          <p:nvPr/>
        </p:nvSpPr>
        <p:spPr>
          <a:xfrm>
            <a:off x="4964375" y="1165525"/>
            <a:ext cx="1554900" cy="321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g1334c1d169e_9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50" y="660575"/>
            <a:ext cx="4061900" cy="39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g1334c1d169e_9_65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muon g-2 benchmark scenario</a:t>
            </a:r>
            <a:endParaRPr/>
          </a:p>
        </p:txBody>
      </p:sp>
      <p:sp>
        <p:nvSpPr>
          <p:cNvPr id="394" name="Google Shape;394;g1334c1d169e_9_6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5" name="Google Shape;395;g1334c1d169e_9_65"/>
          <p:cNvSpPr txBox="1"/>
          <p:nvPr/>
        </p:nvSpPr>
        <p:spPr>
          <a:xfrm>
            <a:off x="4889500" y="990625"/>
            <a:ext cx="3980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Proxima Nova"/>
                <a:ea typeface="Proxima Nova"/>
                <a:cs typeface="Proxima Nova"/>
                <a:sym typeface="Proxima Nova"/>
              </a:rPr>
              <a:t>SpinQuest/DarkQuest plays a key role in new physics models for g-2 &lt; </a:t>
            </a:r>
            <a:r>
              <a:rPr b="1" lang="en-US" sz="2000"/>
              <a:t>~</a:t>
            </a:r>
            <a:r>
              <a:rPr b="1" lang="en-US" sz="2000">
                <a:latin typeface="Proxima Nova"/>
                <a:ea typeface="Proxima Nova"/>
                <a:cs typeface="Proxima Nova"/>
                <a:sym typeface="Proxima Nova"/>
              </a:rPr>
              <a:t>GeV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</a:t>
            </a: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 limits from FY23 data!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e.g. Belle II limits on full 30ab</a:t>
            </a:r>
            <a:r>
              <a:rPr baseline="30000" lang="en-US">
                <a:latin typeface="Proxima Nova"/>
                <a:ea typeface="Proxima Nova"/>
                <a:cs typeface="Proxima Nova"/>
                <a:sym typeface="Proxima Nova"/>
              </a:rPr>
              <a:t>-1 </a:t>
            </a: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(&gt; 2030)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DarkQuest</a:t>
            </a:r>
            <a:r>
              <a:rPr lang="en-US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limits in ee,γγ channel below 2m</a:t>
            </a:r>
            <a:r>
              <a:rPr baseline="-25000" lang="en-US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μ</a:t>
            </a:r>
            <a:r>
              <a:rPr lang="en-US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2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6" name="Google Shape;396;g1334c1d169e_9_65"/>
          <p:cNvSpPr txBox="1"/>
          <p:nvPr/>
        </p:nvSpPr>
        <p:spPr>
          <a:xfrm>
            <a:off x="6065375" y="731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Forbes, Kahn, Krnjaic, et al (to appear)</a:t>
            </a:r>
            <a:endParaRPr b="1" sz="1000">
              <a:solidFill>
                <a:schemeClr val="dk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397" name="Google Shape;397;g1334c1d169e_9_65"/>
          <p:cNvSpPr txBox="1"/>
          <p:nvPr/>
        </p:nvSpPr>
        <p:spPr>
          <a:xfrm>
            <a:off x="847725" y="837375"/>
            <a:ext cx="2575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latin typeface="Amatic SC"/>
                <a:ea typeface="Amatic SC"/>
                <a:cs typeface="Amatic SC"/>
                <a:sym typeface="Amatic SC"/>
              </a:rPr>
              <a:t>Snowmass</a:t>
            </a:r>
            <a:endParaRPr b="1" sz="25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latin typeface="Amatic SC"/>
                <a:ea typeface="Amatic SC"/>
                <a:cs typeface="Amatic SC"/>
                <a:sym typeface="Amatic SC"/>
              </a:rPr>
              <a:t>Preliminary</a:t>
            </a:r>
            <a:endParaRPr b="1" sz="25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98" name="Google Shape;398;g1334c1d169e_9_65"/>
          <p:cNvSpPr/>
          <p:nvPr/>
        </p:nvSpPr>
        <p:spPr>
          <a:xfrm rot="9487291">
            <a:off x="3334002" y="2955992"/>
            <a:ext cx="372747" cy="17932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1334c1d169e_9_65"/>
          <p:cNvSpPr/>
          <p:nvPr/>
        </p:nvSpPr>
        <p:spPr>
          <a:xfrm rot="-2402155">
            <a:off x="1948998" y="1978880"/>
            <a:ext cx="372629" cy="17907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0bf8aca4e_0_34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Sensitivity to other Snowmass benchmark scenarios</a:t>
            </a:r>
            <a:endParaRPr/>
          </a:p>
        </p:txBody>
      </p:sp>
      <p:sp>
        <p:nvSpPr>
          <p:cNvPr id="406" name="Google Shape;406;g130bf8aca4e_0_34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07" name="Google Shape;407;g130bf8aca4e_0_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225" y="595625"/>
            <a:ext cx="2228375" cy="21083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8" name="Google Shape;408;g130bf8aca4e_0_3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225" y="2820150"/>
            <a:ext cx="2972423" cy="1854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9" name="Google Shape;409;g130bf8aca4e_0_3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5309" y="779712"/>
            <a:ext cx="4122741" cy="2044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0" name="Google Shape;410;g130bf8aca4e_0_3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9675" y="2865975"/>
            <a:ext cx="2368371" cy="1854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1" name="Google Shape;411;g130bf8aca4e_0_340"/>
          <p:cNvSpPr txBox="1"/>
          <p:nvPr/>
        </p:nvSpPr>
        <p:spPr>
          <a:xfrm>
            <a:off x="839475" y="2922450"/>
            <a:ext cx="1671600" cy="36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Axion-like Particles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412" name="Google Shape;412;g130bf8aca4e_0_340"/>
          <p:cNvSpPr txBox="1"/>
          <p:nvPr/>
        </p:nvSpPr>
        <p:spPr>
          <a:xfrm>
            <a:off x="4472550" y="3742650"/>
            <a:ext cx="1863600" cy="9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Strongly-Interacting Massive Particles 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(DM candidate with </a:t>
            </a:r>
            <a:r>
              <a:rPr i="1" lang="en-US" sz="1200">
                <a:solidFill>
                  <a:schemeClr val="dk1"/>
                </a:solidFill>
              </a:rPr>
              <a:t>testable</a:t>
            </a:r>
            <a:r>
              <a:rPr lang="en-US" sz="1200">
                <a:solidFill>
                  <a:schemeClr val="dk1"/>
                </a:solidFill>
              </a:rPr>
              <a:t> targets)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13" name="Google Shape;413;g130bf8aca4e_0_340"/>
          <p:cNvSpPr txBox="1"/>
          <p:nvPr/>
        </p:nvSpPr>
        <p:spPr>
          <a:xfrm>
            <a:off x="2719950" y="1075650"/>
            <a:ext cx="1863600" cy="73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Inelastic Dark Matter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(DM candidate with </a:t>
            </a:r>
            <a:r>
              <a:rPr i="1" lang="en-US" sz="1200">
                <a:solidFill>
                  <a:schemeClr val="dk1"/>
                </a:solidFill>
              </a:rPr>
              <a:t>testable</a:t>
            </a:r>
            <a:r>
              <a:rPr lang="en-US" sz="1200">
                <a:solidFill>
                  <a:schemeClr val="dk1"/>
                </a:solidFill>
              </a:rPr>
              <a:t> targets)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14" name="Google Shape;414;g130bf8aca4e_0_340"/>
          <p:cNvSpPr txBox="1"/>
          <p:nvPr/>
        </p:nvSpPr>
        <p:spPr>
          <a:xfrm>
            <a:off x="587395" y="649933"/>
            <a:ext cx="1671600" cy="36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Higgs-mixed Scalar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415" name="Google Shape;415;g130bf8aca4e_0_340"/>
          <p:cNvSpPr txBox="1"/>
          <p:nvPr/>
        </p:nvSpPr>
        <p:spPr>
          <a:xfrm>
            <a:off x="6144000" y="-3317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Shadows Into Light"/>
                <a:ea typeface="Shadows Into Light"/>
                <a:cs typeface="Shadows Into Light"/>
                <a:sym typeface="Shadows Into Light"/>
              </a:rPr>
              <a:t>RF6 reports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Berlin, Gori, Schuster, Toro: 1804.00661</a:t>
            </a:r>
            <a:endParaRPr b="1" sz="1000">
              <a:solidFill>
                <a:schemeClr val="dk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Batell, Evans, Gori, Rai: 2008.08108</a:t>
            </a:r>
            <a:endParaRPr b="1" sz="1000">
              <a:solidFill>
                <a:schemeClr val="dk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Shadows Into Light"/>
                <a:ea typeface="Shadows Into Light"/>
                <a:cs typeface="Shadows Into Light"/>
                <a:sym typeface="Shadows Into Light"/>
              </a:rPr>
              <a:t>Blinov, kowalczyk, Wynne: </a:t>
            </a:r>
            <a:r>
              <a:rPr b="1" lang="en-US" sz="1000">
                <a:latin typeface="Shadows Into Light"/>
                <a:ea typeface="Shadows Into Light"/>
                <a:cs typeface="Shadows Into Light"/>
                <a:sym typeface="Shadows Into Light"/>
              </a:rPr>
              <a:t>2112.09814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30bf8aca4e_0_145"/>
          <p:cNvSpPr txBox="1"/>
          <p:nvPr>
            <p:ph idx="1" type="body"/>
          </p:nvPr>
        </p:nvSpPr>
        <p:spPr>
          <a:xfrm>
            <a:off x="228603" y="728664"/>
            <a:ext cx="86724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SpinQuest (now!)</a:t>
            </a:r>
            <a:endParaRPr b="1"/>
          </a:p>
          <a:p>
            <a:pPr indent="-342900" lvl="0" marL="457200" rtl="0" algn="l"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Cover open g-2 phase space, prompt S/V 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→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μμ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Initial long-lived dark photon (μμ) searches, commission displaced tracking</a:t>
            </a:r>
            <a:endParaRPr/>
          </a:p>
          <a:p>
            <a:pPr indent="0" lvl="0" marL="914400" rtl="0" algn="l"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DarkQuest (soon!)</a:t>
            </a:r>
            <a:endParaRPr b="1"/>
          </a:p>
          <a:p>
            <a:pPr indent="-342900" lvl="0" marL="457200" rtl="0" algn="l"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Large increase in sensitivity to dark photon phase space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Cover open g-2 phase space, displaced S/V 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→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ee,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γγ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Enable searches for inelastic DM, SIMPs, ALPs, etc.</a:t>
            </a:r>
            <a:endParaRPr/>
          </a:p>
        </p:txBody>
      </p:sp>
      <p:sp>
        <p:nvSpPr>
          <p:cNvPr id="422" name="Google Shape;422;g130bf8aca4e_0_145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at SpinQuest and DarkQuest</a:t>
            </a:r>
            <a:endParaRPr/>
          </a:p>
        </p:txBody>
      </p:sp>
      <p:sp>
        <p:nvSpPr>
          <p:cNvPr id="423" name="Google Shape;423;g130bf8aca4e_0_14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g130bf8aca4e_0_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600" y="111300"/>
            <a:ext cx="7964797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0bf8aca4e_0_2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130bf8aca4e_0_231"/>
          <p:cNvSpPr txBox="1"/>
          <p:nvPr/>
        </p:nvSpPr>
        <p:spPr>
          <a:xfrm>
            <a:off x="6067800" y="4302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</a:t>
            </a:r>
            <a:endParaRPr b="1" sz="12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Ilten, Tran, et al </a:t>
            </a:r>
            <a:endParaRPr b="1" sz="1200"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2206.04220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432" name="Google Shape;432;g130bf8aca4e_0_231"/>
          <p:cNvSpPr txBox="1"/>
          <p:nvPr/>
        </p:nvSpPr>
        <p:spPr>
          <a:xfrm>
            <a:off x="0" y="111300"/>
            <a:ext cx="25752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Amatic SC"/>
                <a:ea typeface="Amatic SC"/>
                <a:cs typeface="Amatic SC"/>
                <a:sym typeface="Amatic SC"/>
              </a:rPr>
              <a:t>Snowmass</a:t>
            </a:r>
            <a:endParaRPr b="1" sz="24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Amatic SC"/>
                <a:ea typeface="Amatic SC"/>
                <a:cs typeface="Amatic SC"/>
                <a:sym typeface="Amatic SC"/>
              </a:rPr>
              <a:t>Preliminary</a:t>
            </a:r>
            <a:endParaRPr b="1" sz="24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0bf8aca4e_0_82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g130bf8aca4e_0_82"/>
          <p:cNvSpPr txBox="1"/>
          <p:nvPr>
            <p:ph type="title"/>
          </p:nvPr>
        </p:nvSpPr>
        <p:spPr>
          <a:xfrm>
            <a:off x="228600" y="246176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and the DarkQuest upgrade</a:t>
            </a:r>
            <a:endParaRPr/>
          </a:p>
        </p:txBody>
      </p:sp>
      <p:sp>
        <p:nvSpPr>
          <p:cNvPr id="99" name="Google Shape;99;g130bf8aca4e_0_82"/>
          <p:cNvSpPr txBox="1"/>
          <p:nvPr>
            <p:ph idx="1" type="body"/>
          </p:nvPr>
        </p:nvSpPr>
        <p:spPr>
          <a:xfrm>
            <a:off x="228598" y="2963979"/>
            <a:ext cx="8686800" cy="8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0" lvl="0" marL="0" rtl="0" algn="l">
              <a:spcBef>
                <a:spcPts val="26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SeaQuest (e906) - dimuon spectrometer</a:t>
            </a:r>
            <a:endParaRPr sz="18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26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SpinQuest (e1039) - dimuon spectrometer + polarized target</a:t>
            </a:r>
            <a:endParaRPr sz="18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26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DarkQuest</a:t>
            </a:r>
            <a:r>
              <a:rPr lang="en-US" sz="18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 - EMCal/tracking/target upgrade to dimuon spectrometer</a:t>
            </a:r>
            <a:endParaRPr sz="18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30bf8aca4e_0_161"/>
          <p:cNvSpPr txBox="1"/>
          <p:nvPr>
            <p:ph idx="1" type="body"/>
          </p:nvPr>
        </p:nvSpPr>
        <p:spPr>
          <a:xfrm>
            <a:off x="228600" y="719150"/>
            <a:ext cx="4308000" cy="126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98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Theory and </a:t>
            </a:r>
            <a:r>
              <a:rPr lang="en-US" sz="1600">
                <a:solidFill>
                  <a:srgbClr val="98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experimental</a:t>
            </a:r>
            <a:r>
              <a:rPr lang="en-US" sz="1600">
                <a:solidFill>
                  <a:srgbClr val="98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community come together over past 2 years - building physics case, detailed full simulation, coordinate with NP community</a:t>
            </a:r>
            <a:endParaRPr sz="1600">
              <a:solidFill>
                <a:srgbClr val="98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39" name="Google Shape;439;g130bf8aca4e_0_16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effort</a:t>
            </a:r>
            <a:endParaRPr/>
          </a:p>
        </p:txBody>
      </p:sp>
      <p:sp>
        <p:nvSpPr>
          <p:cNvPr id="440" name="Google Shape;440;g130bf8aca4e_0_16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1" name="Google Shape;441;g130bf8aca4e_0_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825" y="615587"/>
            <a:ext cx="3670949" cy="39123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42" name="Google Shape;442;g130bf8aca4e_0_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100" y="2316625"/>
            <a:ext cx="3819850" cy="179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g130bf8aca4e_0_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100" y="3475847"/>
            <a:ext cx="511950" cy="511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0f92e80be_2_139"/>
          <p:cNvSpPr txBox="1"/>
          <p:nvPr>
            <p:ph idx="1" type="body"/>
          </p:nvPr>
        </p:nvSpPr>
        <p:spPr>
          <a:xfrm>
            <a:off x="228600" y="719150"/>
            <a:ext cx="4308000" cy="126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98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Theory and experimental community come together over past 2 years - building physics case, detailed full simulation, coordinate with NP community</a:t>
            </a:r>
            <a:endParaRPr sz="1600">
              <a:solidFill>
                <a:srgbClr val="98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50" name="Google Shape;450;g130f92e80be_2_139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 </a:t>
            </a:r>
            <a:r>
              <a:rPr lang="en-US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effort</a:t>
            </a:r>
            <a:endParaRPr/>
          </a:p>
        </p:txBody>
      </p:sp>
      <p:sp>
        <p:nvSpPr>
          <p:cNvPr id="451" name="Google Shape;451;g130f92e80be_2_139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52" name="Google Shape;452;g130f92e80be_2_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900" y="1939460"/>
            <a:ext cx="4429425" cy="304604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3" name="Google Shape;453;g130f92e80be_2_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6825" y="615587"/>
            <a:ext cx="3670949" cy="39123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0bf8aca4e_0_168"/>
          <p:cNvSpPr txBox="1"/>
          <p:nvPr>
            <p:ph idx="1" type="body"/>
          </p:nvPr>
        </p:nvSpPr>
        <p:spPr>
          <a:xfrm>
            <a:off x="228600" y="728675"/>
            <a:ext cx="42828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D</a:t>
            </a:r>
            <a:r>
              <a:rPr lang="en-US"/>
              <a:t>etailed study</a:t>
            </a:r>
            <a:r>
              <a:rPr lang="en-US"/>
              <a:t> from HEP community to understand dark sector performance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Trigger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Tracking &amp; Vertexing efficiency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Calorimeter &amp; Particle ID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Mass reconstruction</a:t>
            </a:r>
            <a:endParaRPr sz="1600"/>
          </a:p>
        </p:txBody>
      </p:sp>
      <p:sp>
        <p:nvSpPr>
          <p:cNvPr id="460" name="Google Shape;460;g130bf8aca4e_0_168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1" name="Google Shape;461;g130bf8aca4e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675" y="458200"/>
            <a:ext cx="4689126" cy="25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130bf8aca4e_0_168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endParaRPr/>
          </a:p>
        </p:txBody>
      </p:sp>
      <p:pic>
        <p:nvPicPr>
          <p:cNvPr id="463" name="Google Shape;463;g130bf8aca4e_0_168"/>
          <p:cNvPicPr preferRelativeResize="0"/>
          <p:nvPr/>
        </p:nvPicPr>
        <p:blipFill rotWithShape="1">
          <a:blip r:embed="rId4">
            <a:alphaModFix/>
          </a:blip>
          <a:srcRect b="27076" l="0" r="0" t="0"/>
          <a:stretch/>
        </p:blipFill>
        <p:spPr>
          <a:xfrm>
            <a:off x="7210200" y="2990500"/>
            <a:ext cx="1705198" cy="165802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g130bf8aca4e_0_168"/>
          <p:cNvSpPr txBox="1"/>
          <p:nvPr/>
        </p:nvSpPr>
        <p:spPr>
          <a:xfrm>
            <a:off x="228600" y="3079150"/>
            <a:ext cx="5081700" cy="15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 lot of progress in software and simulation: </a:t>
            </a: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-"/>
            </a:pPr>
            <a:r>
              <a:rPr lang="en-US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trigger hodoscope studies; new displaced tracking algorithm with speed-ups (for prompt too) and simulation improvements for upgrade and dark sector event generation</a:t>
            </a: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g1334c1d169e_9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50" y="2430350"/>
            <a:ext cx="4421699" cy="2323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g1334c1d169e_9_15"/>
          <p:cNvSpPr txBox="1"/>
          <p:nvPr>
            <p:ph idx="1" type="body"/>
          </p:nvPr>
        </p:nvSpPr>
        <p:spPr>
          <a:xfrm>
            <a:off x="228600" y="728675"/>
            <a:ext cx="40965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Detailed study from HEP community to understand dark sector performance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ts val="1600"/>
              <a:buChar char="•"/>
            </a:pPr>
            <a:r>
              <a:rPr b="1" lang="en-US" sz="1600">
                <a:solidFill>
                  <a:srgbClr val="FF0000"/>
                </a:solidFill>
              </a:rPr>
              <a:t>Trigger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Tracking &amp; Vertexing efficiency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Calorimeter &amp; Particle ID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Mass reconstruction</a:t>
            </a:r>
            <a:endParaRPr sz="1600"/>
          </a:p>
        </p:txBody>
      </p:sp>
      <p:sp>
        <p:nvSpPr>
          <p:cNvPr id="472" name="Google Shape;472;g1334c1d169e_9_15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endParaRPr/>
          </a:p>
        </p:txBody>
      </p:sp>
      <p:sp>
        <p:nvSpPr>
          <p:cNvPr id="473" name="Google Shape;473;g1334c1d169e_9_1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4" name="Google Shape;474;g1334c1d169e_9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653" y="1345100"/>
            <a:ext cx="3380834" cy="3141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g1334c1d169e_9_15"/>
          <p:cNvSpPr txBox="1"/>
          <p:nvPr/>
        </p:nvSpPr>
        <p:spPr>
          <a:xfrm>
            <a:off x="888475" y="2595625"/>
            <a:ext cx="3112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Proposed </a:t>
            </a: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Displaced Muon </a:t>
            </a:r>
            <a:b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</a:b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Trigger Efficiency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476" name="Google Shape;476;g1334c1d169e_9_15"/>
          <p:cNvSpPr txBox="1"/>
          <p:nvPr/>
        </p:nvSpPr>
        <p:spPr>
          <a:xfrm>
            <a:off x="5592775" y="1013150"/>
            <a:ext cx="268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EMCal Energy Trigger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30f92e80be_2_103"/>
          <p:cNvSpPr txBox="1"/>
          <p:nvPr>
            <p:ph idx="1" type="body"/>
          </p:nvPr>
        </p:nvSpPr>
        <p:spPr>
          <a:xfrm>
            <a:off x="228600" y="728675"/>
            <a:ext cx="40965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Detailed study from HEP community to understand dark sector performance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Trigger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•"/>
            </a:pPr>
            <a:r>
              <a:rPr b="1" lang="en-US" sz="1600">
                <a:solidFill>
                  <a:srgbClr val="FF0000"/>
                </a:solidFill>
              </a:rPr>
              <a:t>Tracking &amp; Vertexing efficiency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Calorimeter &amp; Particle ID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Mass reconstruction</a:t>
            </a:r>
            <a:endParaRPr sz="1600"/>
          </a:p>
        </p:txBody>
      </p:sp>
      <p:sp>
        <p:nvSpPr>
          <p:cNvPr id="483" name="Google Shape;483;g130f92e80be_2_103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endParaRPr/>
          </a:p>
        </p:txBody>
      </p:sp>
      <p:sp>
        <p:nvSpPr>
          <p:cNvPr id="484" name="Google Shape;484;g130f92e80be_2_103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5" name="Google Shape;485;g130f92e80be_2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6650" y="372271"/>
            <a:ext cx="2538000" cy="245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86" name="Google Shape;486;g130f92e80be_2_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675" y="2613606"/>
            <a:ext cx="2538000" cy="231876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87" name="Google Shape;487;g130f92e80be_2_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6963" y="2080538"/>
            <a:ext cx="2369250" cy="2272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8" name="Google Shape;488;g130f92e80be_2_103"/>
          <p:cNvSpPr txBox="1"/>
          <p:nvPr/>
        </p:nvSpPr>
        <p:spPr>
          <a:xfrm>
            <a:off x="1227675" y="3036550"/>
            <a:ext cx="114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pz resolution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489" name="Google Shape;489;g130f92e80be_2_103"/>
          <p:cNvSpPr txBox="1"/>
          <p:nvPr/>
        </p:nvSpPr>
        <p:spPr>
          <a:xfrm>
            <a:off x="4635463" y="1725650"/>
            <a:ext cx="148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vertex resolution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490" name="Google Shape;490;g130f92e80be_2_103"/>
          <p:cNvSpPr txBox="1"/>
          <p:nvPr/>
        </p:nvSpPr>
        <p:spPr>
          <a:xfrm>
            <a:off x="6977953" y="2795275"/>
            <a:ext cx="183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tracking efficiency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30f92e80be_2_120"/>
          <p:cNvSpPr txBox="1"/>
          <p:nvPr>
            <p:ph idx="1" type="body"/>
          </p:nvPr>
        </p:nvSpPr>
        <p:spPr>
          <a:xfrm>
            <a:off x="228600" y="728675"/>
            <a:ext cx="40965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Detailed study from HEP community to understand dark sector performance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Trigger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Tracking &amp; Vertexing efficiency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•"/>
            </a:pPr>
            <a:r>
              <a:rPr b="1" lang="en-US" sz="1600">
                <a:solidFill>
                  <a:srgbClr val="FF0000"/>
                </a:solidFill>
              </a:rPr>
              <a:t>Calorimeter &amp; Particle ID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•"/>
            </a:pPr>
            <a:r>
              <a:rPr b="1" lang="en-US" sz="1600">
                <a:solidFill>
                  <a:srgbClr val="FF0000"/>
                </a:solidFill>
              </a:rPr>
              <a:t>Mass reconstruction</a:t>
            </a:r>
            <a:endParaRPr b="1" sz="1600">
              <a:solidFill>
                <a:srgbClr val="FF0000"/>
              </a:solidFill>
            </a:endParaRPr>
          </a:p>
        </p:txBody>
      </p:sp>
      <p:sp>
        <p:nvSpPr>
          <p:cNvPr id="497" name="Google Shape;497;g130f92e80be_2_12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endParaRPr/>
          </a:p>
        </p:txBody>
      </p:sp>
      <p:sp>
        <p:nvSpPr>
          <p:cNvPr id="498" name="Google Shape;498;g130f92e80be_2_12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9" name="Google Shape;499;g130f92e80be_2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1800" y="188822"/>
            <a:ext cx="2732975" cy="2780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g130f92e80be_2_120"/>
          <p:cNvSpPr txBox="1"/>
          <p:nvPr/>
        </p:nvSpPr>
        <p:spPr>
          <a:xfrm>
            <a:off x="6983075" y="-34575"/>
            <a:ext cx="178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mass resolution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501" name="Google Shape;501;g130f92e80be_2_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9250" y="2536488"/>
            <a:ext cx="2663018" cy="207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g130f92e80be_2_1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549" y="2617125"/>
            <a:ext cx="2091950" cy="19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g130f92e80be_2_120"/>
          <p:cNvSpPr txBox="1"/>
          <p:nvPr/>
        </p:nvSpPr>
        <p:spPr>
          <a:xfrm>
            <a:off x="5830200" y="3871375"/>
            <a:ext cx="178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Particle ID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504" name="Google Shape;504;g130f92e80be_2_120"/>
          <p:cNvSpPr txBox="1"/>
          <p:nvPr/>
        </p:nvSpPr>
        <p:spPr>
          <a:xfrm>
            <a:off x="1427550" y="3212375"/>
            <a:ext cx="1781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Electron energy resolution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30bf8aca4e_0_218"/>
          <p:cNvSpPr txBox="1"/>
          <p:nvPr>
            <p:ph idx="1" type="body"/>
          </p:nvPr>
        </p:nvSpPr>
        <p:spPr>
          <a:xfrm>
            <a:off x="228600" y="804875"/>
            <a:ext cx="6229800" cy="178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0000"/>
                </a:solidFill>
              </a:rPr>
              <a:t>MIT/BU EMCal test stand </a:t>
            </a:r>
            <a:r>
              <a:rPr lang="en-US" sz="1500"/>
              <a:t>has been developed for electronics studies</a:t>
            </a:r>
            <a:endParaRPr sz="1500"/>
          </a:p>
          <a:p>
            <a:pPr indent="-323850" lvl="0" marL="457200" rtl="0" algn="l">
              <a:spcBef>
                <a:spcPts val="984"/>
              </a:spcBef>
              <a:spcAft>
                <a:spcPts val="0"/>
              </a:spcAft>
              <a:buSzPts val="1500"/>
              <a:buChar char="●"/>
            </a:pPr>
            <a:r>
              <a:rPr lang="en-US" sz="1500">
                <a:solidFill>
                  <a:srgbClr val="FF0000"/>
                </a:solidFill>
              </a:rPr>
              <a:t>Comparing different readout options</a:t>
            </a:r>
            <a:r>
              <a:rPr lang="en-US" sz="1500"/>
              <a:t> (fully custom and generic system a la STAR, or dedicated off-the-shelf system from CAEN)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CAEN FERS-5200 system a strong candidate: minimal design work, </a:t>
            </a:r>
            <a:r>
              <a:rPr lang="en-US" sz="1500"/>
              <a:t>competitive</a:t>
            </a:r>
            <a:r>
              <a:rPr lang="en-US" sz="1500"/>
              <a:t> price, and short lead time for integration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>
                <a:solidFill>
                  <a:srgbClr val="FF0000"/>
                </a:solidFill>
              </a:rPr>
              <a:t>Will be available to measure background rates</a:t>
            </a:r>
            <a:r>
              <a:rPr lang="en-US" sz="1500"/>
              <a:t> in NM4 later this year</a:t>
            </a:r>
            <a:endParaRPr sz="1500"/>
          </a:p>
        </p:txBody>
      </p:sp>
      <p:sp>
        <p:nvSpPr>
          <p:cNvPr id="511" name="Google Shape;511;g130bf8aca4e_0_218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Sectors @ SpinQuest/DarkQuest</a:t>
            </a:r>
            <a:endParaRPr/>
          </a:p>
        </p:txBody>
      </p:sp>
      <p:sp>
        <p:nvSpPr>
          <p:cNvPr id="512" name="Google Shape;512;g130bf8aca4e_0_218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13" name="Google Shape;513;g130bf8aca4e_0_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6526" y="761300"/>
            <a:ext cx="2322625" cy="3620899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g130bf8aca4e_0_218"/>
          <p:cNvSpPr txBox="1"/>
          <p:nvPr/>
        </p:nvSpPr>
        <p:spPr>
          <a:xfrm>
            <a:off x="6318050" y="330200"/>
            <a:ext cx="268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EMCal Test Stand at BU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515" name="Google Shape;515;g130bf8aca4e_0_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300" y="3055850"/>
            <a:ext cx="1883951" cy="163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g130bf8aca4e_0_2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6725" y="3055850"/>
            <a:ext cx="3095425" cy="16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g130bf8aca4e_0_218"/>
          <p:cNvSpPr txBox="1"/>
          <p:nvPr/>
        </p:nvSpPr>
        <p:spPr>
          <a:xfrm>
            <a:off x="2972225" y="2737200"/>
            <a:ext cx="268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CAEN 64-ch A5202 ASIC Board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518" name="Google Shape;518;g130bf8aca4e_0_218"/>
          <p:cNvSpPr txBox="1"/>
          <p:nvPr/>
        </p:nvSpPr>
        <p:spPr>
          <a:xfrm>
            <a:off x="319224" y="2715125"/>
            <a:ext cx="243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Custom 4-ch SiPM Board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30bf8aca4e_0_17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5" name="Google Shape;525;g130bf8aca4e_0_175"/>
          <p:cNvSpPr txBox="1"/>
          <p:nvPr>
            <p:ph type="title"/>
          </p:nvPr>
        </p:nvSpPr>
        <p:spPr>
          <a:xfrm>
            <a:off x="228600" y="246176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status and future nuclear/spin </a:t>
            </a:r>
            <a:r>
              <a:rPr lang="en-US"/>
              <a:t>physics</a:t>
            </a:r>
            <a:r>
              <a:rPr lang="en-US"/>
              <a:t> program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30bf8aca4e_0_182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2" name="Google Shape;532;g130bf8aca4e_0_182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SpinQuest: construction and commissioning status</a:t>
            </a:r>
            <a:endParaRPr/>
          </a:p>
        </p:txBody>
      </p:sp>
      <p:pic>
        <p:nvPicPr>
          <p:cNvPr id="533" name="Google Shape;533;g130bf8aca4e_0_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75" y="719150"/>
            <a:ext cx="6999399" cy="337495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g130bf8aca4e_0_182"/>
          <p:cNvSpPr txBox="1"/>
          <p:nvPr/>
        </p:nvSpPr>
        <p:spPr>
          <a:xfrm>
            <a:off x="6848625" y="3322650"/>
            <a:ext cx="2154300" cy="1262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SpinQuest:</a:t>
            </a:r>
            <a:endParaRPr>
              <a:solidFill>
                <a:srgbClr val="FF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FF"/>
                </a:solidFill>
                <a:latin typeface="Proxima Nova"/>
                <a:ea typeface="Proxima Nova"/>
                <a:cs typeface="Proxima Nova"/>
                <a:sym typeface="Proxima Nova"/>
              </a:rPr>
              <a:t>items #1-4</a:t>
            </a:r>
            <a:endParaRPr b="1">
              <a:solidFill>
                <a:srgbClr val="FF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Inherited from SeaQuest: </a:t>
            </a: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items #5-11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5" name="Google Shape;535;g130bf8aca4e_0_182"/>
          <p:cNvSpPr/>
          <p:nvPr/>
        </p:nvSpPr>
        <p:spPr>
          <a:xfrm>
            <a:off x="280675" y="3337750"/>
            <a:ext cx="6132900" cy="1779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34a0181cd2_0_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2" name="Google Shape;542;g134a0181cd2_0_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SpinQuest: construction and commissioning status</a:t>
            </a:r>
            <a:endParaRPr/>
          </a:p>
        </p:txBody>
      </p:sp>
      <p:pic>
        <p:nvPicPr>
          <p:cNvPr id="543" name="Google Shape;543;g134a0181cd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950" y="735800"/>
            <a:ext cx="3405499" cy="3671901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g134a0181cd2_0_1"/>
          <p:cNvSpPr txBox="1"/>
          <p:nvPr/>
        </p:nvSpPr>
        <p:spPr>
          <a:xfrm>
            <a:off x="6020650" y="1247300"/>
            <a:ext cx="152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New He Liquification Plant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545" name="Google Shape;545;g134a0181cd2_0_1"/>
          <p:cNvSpPr txBox="1"/>
          <p:nvPr/>
        </p:nvSpPr>
        <p:spPr>
          <a:xfrm>
            <a:off x="5745000" y="3032900"/>
            <a:ext cx="15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Analysis Magnet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546" name="Google Shape;546;g134a0181cd2_0_1"/>
          <p:cNvSpPr txBox="1"/>
          <p:nvPr/>
        </p:nvSpPr>
        <p:spPr>
          <a:xfrm>
            <a:off x="7164750" y="4089500"/>
            <a:ext cx="15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6/1/2022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547" name="Google Shape;547;g134a0181cd2_0_1"/>
          <p:cNvSpPr txBox="1"/>
          <p:nvPr>
            <p:ph idx="1" type="body"/>
          </p:nvPr>
        </p:nvSpPr>
        <p:spPr>
          <a:xfrm>
            <a:off x="228600" y="624525"/>
            <a:ext cx="4696200" cy="401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b="1" lang="en-US" sz="1600"/>
              <a:t>Construction of all aspects of SpinQuest nearly complete</a:t>
            </a:r>
            <a:endParaRPr b="1" sz="16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New collimator installed</a:t>
            </a:r>
            <a:endParaRPr sz="14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All cryo infrastructure piping installed</a:t>
            </a:r>
            <a:endParaRPr sz="14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Cryogenic Safety Review now 98% complete (just a couple more</a:t>
            </a:r>
            <a:r>
              <a:rPr lang="en-US" sz="1400"/>
              <a:t> weeks</a:t>
            </a:r>
            <a:r>
              <a:rPr lang="en-US" sz="1400"/>
              <a:t>) </a:t>
            </a:r>
            <a:endParaRPr sz="14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Pandemic and availability of lab resources cause of delays in completing these milestones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-US" sz="1400"/>
              <a:t>Target System Status</a:t>
            </a:r>
            <a:endParaRPr b="1" sz="14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Liquefaction plant installed, commissioning going well (</a:t>
            </a:r>
            <a:r>
              <a:rPr i="1" lang="en-US" sz="1400"/>
              <a:t>LHe storage dewars now full and ready</a:t>
            </a:r>
            <a:r>
              <a:rPr lang="en-US" sz="1400"/>
              <a:t>).</a:t>
            </a:r>
            <a:endParaRPr sz="14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US" sz="1400"/>
              <a:t>Target electronics and infrastructure ready to use</a:t>
            </a:r>
            <a:endParaRPr sz="1400"/>
          </a:p>
          <a:p>
            <a:pPr indent="-2921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roxima Nova"/>
              <a:buChar char="○"/>
            </a:pPr>
            <a:r>
              <a:rPr lang="en-US" sz="1400"/>
              <a:t>Software/monitors/subsystems all ready</a:t>
            </a:r>
            <a:endParaRPr b="1" sz="16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b="1" lang="en-US" sz="1600"/>
              <a:t>Now under Accelerator Readiness Review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0bf8aca4e_0_5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and DarkQuest</a:t>
            </a:r>
            <a:endParaRPr/>
          </a:p>
        </p:txBody>
      </p:sp>
      <p:sp>
        <p:nvSpPr>
          <p:cNvPr id="106" name="Google Shape;106;g130bf8aca4e_0_5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07" name="Google Shape;107;g130bf8aca4e_0_51"/>
          <p:cNvGrpSpPr/>
          <p:nvPr/>
        </p:nvGrpSpPr>
        <p:grpSpPr>
          <a:xfrm>
            <a:off x="655725" y="1057823"/>
            <a:ext cx="5849549" cy="3599027"/>
            <a:chOff x="228600" y="871073"/>
            <a:chExt cx="5849549" cy="3599027"/>
          </a:xfrm>
        </p:grpSpPr>
        <p:pic>
          <p:nvPicPr>
            <p:cNvPr id="108" name="Google Shape;108;g130bf8aca4e_0_5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600" y="871073"/>
              <a:ext cx="5849549" cy="3124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g130bf8aca4e_0_51"/>
            <p:cNvSpPr/>
            <p:nvPr/>
          </p:nvSpPr>
          <p:spPr>
            <a:xfrm>
              <a:off x="3934175" y="3314200"/>
              <a:ext cx="2020800" cy="11559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130bf8aca4e_0_51"/>
            <p:cNvSpPr/>
            <p:nvPr/>
          </p:nvSpPr>
          <p:spPr>
            <a:xfrm>
              <a:off x="2074075" y="3466600"/>
              <a:ext cx="2020800" cy="732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1" name="Google Shape;111;g130bf8aca4e_0_51"/>
          <p:cNvPicPr preferRelativeResize="0"/>
          <p:nvPr/>
        </p:nvPicPr>
        <p:blipFill rotWithShape="1">
          <a:blip r:embed="rId4">
            <a:alphaModFix/>
          </a:blip>
          <a:srcRect b="0" l="5159" r="0" t="0"/>
          <a:stretch/>
        </p:blipFill>
        <p:spPr>
          <a:xfrm>
            <a:off x="6636050" y="1845275"/>
            <a:ext cx="1560225" cy="14835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sp>
        <p:nvSpPr>
          <p:cNvPr id="112" name="Google Shape;112;g130bf8aca4e_0_51"/>
          <p:cNvSpPr txBox="1"/>
          <p:nvPr/>
        </p:nvSpPr>
        <p:spPr>
          <a:xfrm>
            <a:off x="6333013" y="1445075"/>
            <a:ext cx="21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NM4 experimental hall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2011fc9bf6_0_0"/>
          <p:cNvSpPr txBox="1"/>
          <p:nvPr>
            <p:ph idx="1" type="body"/>
          </p:nvPr>
        </p:nvSpPr>
        <p:spPr>
          <a:xfrm>
            <a:off x="228600" y="624525"/>
            <a:ext cx="4696200" cy="401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b="1" lang="en-US" sz="1600"/>
              <a:t>SpinQuest next few steps for target system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Get Greenlight from Safety to run all parts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Test main transfer line (with LHe)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Have SC magnet cooldown (in July)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Start full cryogenic circulation commissioning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Polarize Target Material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-US" sz="1400"/>
              <a:t>Complete Cave Roof (shielding blocks)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-US" sz="1400"/>
              <a:t>Complete Accelerator Readiness Review</a:t>
            </a:r>
            <a:endParaRPr b="1"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FNAL management has stepped in to ensure that this review takes place quickly and that SpinQuest has no further delays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-US" sz="1400"/>
              <a:t>Take beam in November</a:t>
            </a:r>
            <a:endParaRPr b="1"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Detector is ready for beam commissioning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Online monitoring is ready</a:t>
            </a:r>
            <a:endParaRPr sz="1400"/>
          </a:p>
          <a:p>
            <a:pPr indent="-3175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 sz="1400"/>
              <a:t>Analysis framework is ready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46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00"/>
          </a:p>
        </p:txBody>
      </p:sp>
      <p:sp>
        <p:nvSpPr>
          <p:cNvPr id="554" name="Google Shape;554;g12011fc9bf6_0_0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5" name="Google Shape;555;g12011fc9bf6_0_0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SpinQuest: Moving Forward</a:t>
            </a:r>
            <a:endParaRPr/>
          </a:p>
        </p:txBody>
      </p:sp>
      <p:pic>
        <p:nvPicPr>
          <p:cNvPr id="556" name="Google Shape;556;g12011fc9bf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950" y="735800"/>
            <a:ext cx="3405499" cy="3671901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12011fc9bf6_0_0"/>
          <p:cNvSpPr txBox="1"/>
          <p:nvPr/>
        </p:nvSpPr>
        <p:spPr>
          <a:xfrm>
            <a:off x="6020650" y="1247300"/>
            <a:ext cx="152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New He Liquification Plant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558" name="Google Shape;558;g12011fc9bf6_0_0"/>
          <p:cNvSpPr txBox="1"/>
          <p:nvPr/>
        </p:nvSpPr>
        <p:spPr>
          <a:xfrm>
            <a:off x="5745000" y="3032900"/>
            <a:ext cx="15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Analysis Magnet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559" name="Google Shape;559;g12011fc9bf6_0_0"/>
          <p:cNvSpPr txBox="1"/>
          <p:nvPr/>
        </p:nvSpPr>
        <p:spPr>
          <a:xfrm>
            <a:off x="7164750" y="4089500"/>
            <a:ext cx="15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00"/>
                </a:solidFill>
              </a:rPr>
              <a:t>6/1/2022</a:t>
            </a:r>
            <a:endParaRPr b="1" sz="11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339e27c4f7_0_115"/>
          <p:cNvSpPr txBox="1"/>
          <p:nvPr>
            <p:ph idx="1" type="body"/>
          </p:nvPr>
        </p:nvSpPr>
        <p:spPr>
          <a:xfrm>
            <a:off x="235800" y="719160"/>
            <a:ext cx="8672400" cy="360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</a:rPr>
              <a:t>Modest upgrade brings expanded nucleon transversity physics program</a:t>
            </a:r>
            <a:br>
              <a:rPr lang="en-US"/>
            </a:br>
            <a:r>
              <a:rPr lang="en-US"/>
              <a:t>Beyond non-zero Sivers/OAM, see more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Tranversity 2022 conference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1339e27c4f7_0_115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upgrade - future transversity program </a:t>
            </a:r>
            <a:endParaRPr/>
          </a:p>
        </p:txBody>
      </p:sp>
      <p:sp>
        <p:nvSpPr>
          <p:cNvPr id="567" name="Google Shape;567;g1339e27c4f7_0_11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8" name="Google Shape;568;g1339e27c4f7_0_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8350" y="1557800"/>
            <a:ext cx="2750199" cy="28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g1339e27c4f7_0_115"/>
          <p:cNvSpPr txBox="1"/>
          <p:nvPr/>
        </p:nvSpPr>
        <p:spPr>
          <a:xfrm>
            <a:off x="180800" y="1479500"/>
            <a:ext cx="4778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</a:t>
            </a:r>
            <a:r>
              <a:rPr lang="en-US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rimary focus is Gluon Transversity – </a:t>
            </a:r>
            <a:br>
              <a:rPr lang="en-US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this would be the first experiment of its kind on a very hot topic in Spin Physics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70" name="Google Shape;570;g1339e27c4f7_0_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900" y="2548975"/>
            <a:ext cx="5186775" cy="1934926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g1339e27c4f7_0_115"/>
          <p:cNvSpPr/>
          <p:nvPr/>
        </p:nvSpPr>
        <p:spPr>
          <a:xfrm>
            <a:off x="5733925" y="1479500"/>
            <a:ext cx="2954400" cy="30885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1339e27c4f7_0_115"/>
          <p:cNvSpPr txBox="1"/>
          <p:nvPr/>
        </p:nvSpPr>
        <p:spPr>
          <a:xfrm>
            <a:off x="5136475" y="2942075"/>
            <a:ext cx="491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200">
                <a:solidFill>
                  <a:srgbClr val="FF00FF"/>
                </a:solidFill>
                <a:latin typeface="Amatic SC"/>
                <a:ea typeface="Amatic SC"/>
                <a:cs typeface="Amatic SC"/>
                <a:sym typeface="Amatic SC"/>
              </a:rPr>
              <a:t>}</a:t>
            </a:r>
            <a:endParaRPr sz="11200">
              <a:solidFill>
                <a:srgbClr val="FF00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30bf8aca4e_0_348"/>
          <p:cNvSpPr txBox="1"/>
          <p:nvPr>
            <p:ph idx="1" type="body"/>
          </p:nvPr>
        </p:nvSpPr>
        <p:spPr>
          <a:xfrm>
            <a:off x="222250" y="720816"/>
            <a:ext cx="8672400" cy="72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</a:rPr>
              <a:t>Modest upgrade brings expanded transversity physics program</a:t>
            </a:r>
            <a:br>
              <a:rPr lang="en-US"/>
            </a:br>
            <a:r>
              <a:rPr lang="en-US"/>
              <a:t>Beyond non-zero Sivers/OAM, see more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Tranversity 2022 conference</a:t>
            </a:r>
            <a:endParaRPr/>
          </a:p>
        </p:txBody>
      </p:sp>
      <p:sp>
        <p:nvSpPr>
          <p:cNvPr id="579" name="Google Shape;579;g130bf8aca4e_0_348"/>
          <p:cNvSpPr txBox="1"/>
          <p:nvPr>
            <p:ph type="title"/>
          </p:nvPr>
        </p:nvSpPr>
        <p:spPr>
          <a:xfrm>
            <a:off x="222250" y="18096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upgrade - future transversity program </a:t>
            </a:r>
            <a:endParaRPr/>
          </a:p>
        </p:txBody>
      </p:sp>
      <p:sp>
        <p:nvSpPr>
          <p:cNvPr id="580" name="Google Shape;580;g130bf8aca4e_0_348"/>
          <p:cNvSpPr txBox="1"/>
          <p:nvPr>
            <p:ph idx="12" type="sldNum"/>
          </p:nvPr>
        </p:nvSpPr>
        <p:spPr>
          <a:xfrm>
            <a:off x="215900" y="487031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81" name="Google Shape;581;g130bf8aca4e_0_3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1871100"/>
            <a:ext cx="2299435" cy="140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g130bf8aca4e_0_3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24875" y="1888113"/>
            <a:ext cx="2116101" cy="1367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g130bf8aca4e_0_3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16513" y="1911425"/>
            <a:ext cx="2269879" cy="1320626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g130bf8aca4e_0_348"/>
          <p:cNvSpPr txBox="1"/>
          <p:nvPr/>
        </p:nvSpPr>
        <p:spPr>
          <a:xfrm>
            <a:off x="222250" y="3367125"/>
            <a:ext cx="85917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●"/>
            </a:pP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Very h</a:t>
            </a: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igh proton luminosity from Main Injector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○"/>
            </a:pP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Large kinematic coverage overlaps with JLab and future EIC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○"/>
            </a:pP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Beam cycle allows target RF manipulations between spills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●"/>
            </a:pP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other facility can offer these two combinations allowing access to these sought after observables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5" name="Google Shape;585;g130bf8aca4e_0_348"/>
          <p:cNvSpPr txBox="1"/>
          <p:nvPr/>
        </p:nvSpPr>
        <p:spPr>
          <a:xfrm>
            <a:off x="-11050" y="1499475"/>
            <a:ext cx="235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SeaQuark Transversity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6" name="Google Shape;586;g130bf8aca4e_0_348"/>
          <p:cNvSpPr txBox="1"/>
          <p:nvPr/>
        </p:nvSpPr>
        <p:spPr>
          <a:xfrm>
            <a:off x="2249323" y="1585725"/>
            <a:ext cx="186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Gluon Transversity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7" name="Google Shape;587;g130bf8aca4e_0_348"/>
          <p:cNvSpPr txBox="1"/>
          <p:nvPr/>
        </p:nvSpPr>
        <p:spPr>
          <a:xfrm>
            <a:off x="6128100" y="3122550"/>
            <a:ext cx="301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7"/>
              </a:rPr>
              <a:t>arXiv:</a:t>
            </a:r>
            <a:r>
              <a:rPr lang="en-US" u="sng">
                <a:solidFill>
                  <a:schemeClr val="hlink"/>
                </a:solidFill>
                <a:hlinkClick r:id="rId8"/>
              </a:rPr>
              <a:t>2205.01249</a:t>
            </a:r>
            <a:endParaRPr/>
          </a:p>
        </p:txBody>
      </p:sp>
      <p:sp>
        <p:nvSpPr>
          <p:cNvPr id="588" name="Google Shape;588;g130bf8aca4e_0_348"/>
          <p:cNvSpPr txBox="1"/>
          <p:nvPr>
            <p:ph type="title"/>
          </p:nvPr>
        </p:nvSpPr>
        <p:spPr>
          <a:xfrm>
            <a:off x="6359100" y="2668425"/>
            <a:ext cx="2673000" cy="509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480"/>
              <a:t>Spin/NP upgrade program</a:t>
            </a:r>
            <a:endParaRPr sz="1480"/>
          </a:p>
        </p:txBody>
      </p:sp>
      <p:pic>
        <p:nvPicPr>
          <p:cNvPr id="589" name="Google Shape;589;g130bf8aca4e_0_34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83556" y="1537100"/>
            <a:ext cx="2824119" cy="132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g130bf8aca4e_0_348"/>
          <p:cNvSpPr txBox="1"/>
          <p:nvPr/>
        </p:nvSpPr>
        <p:spPr>
          <a:xfrm>
            <a:off x="4275713" y="1413225"/>
            <a:ext cx="220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Gluon Tensor 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Transverse Asymmetry</a:t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30bf8aca4e_0_22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7" name="Google Shape;597;g130bf8aca4e_0_225"/>
          <p:cNvSpPr txBox="1"/>
          <p:nvPr>
            <p:ph type="title"/>
          </p:nvPr>
        </p:nvSpPr>
        <p:spPr>
          <a:xfrm>
            <a:off x="228600" y="322376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Collaboration and Outlook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30f92e80be_2_148"/>
          <p:cNvSpPr txBox="1"/>
          <p:nvPr>
            <p:ph idx="1" type="body"/>
          </p:nvPr>
        </p:nvSpPr>
        <p:spPr>
          <a:xfrm>
            <a:off x="228603" y="728664"/>
            <a:ext cx="86724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More</a:t>
            </a:r>
            <a:r>
              <a:rPr b="1" lang="en-US"/>
              <a:t> collaboration </a:t>
            </a:r>
            <a:r>
              <a:rPr b="1" lang="en-US"/>
              <a:t>between</a:t>
            </a:r>
            <a:r>
              <a:rPr b="1" lang="en-US"/>
              <a:t> dark sector and NP members started &gt; 1 year ago</a:t>
            </a:r>
            <a:br>
              <a:rPr lang="en-US"/>
            </a:br>
            <a:r>
              <a:rPr lang="en-US"/>
              <a:t>	BU now a formal member, MIT associate members</a:t>
            </a:r>
            <a:br>
              <a:rPr lang="en-US"/>
            </a:br>
            <a:r>
              <a:rPr lang="en-US"/>
              <a:t>	Build new Dark Sectors working group within SpinQuest</a:t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	Bringing </a:t>
            </a:r>
            <a:r>
              <a:rPr lang="en-US"/>
              <a:t>mutually</a:t>
            </a:r>
            <a:r>
              <a:rPr lang="en-US"/>
              <a:t> beneficial technical collaboration – e.g. shared generation of</a:t>
            </a:r>
            <a:br>
              <a:rPr lang="en-US"/>
            </a:br>
            <a:r>
              <a:rPr lang="en-US"/>
              <a:t>	large data samples, improvements to displaced and prompt tracking</a:t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Work on-going to understand technical aspects of running concurrently</a:t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	Modest trigger </a:t>
            </a:r>
            <a:r>
              <a:rPr lang="en-US"/>
              <a:t>bandwidth (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/>
              <a:t>100 Hz) </a:t>
            </a:r>
            <a:r>
              <a:rPr lang="en-US"/>
              <a:t>for displaced and e/γ final states</a:t>
            </a:r>
            <a:br>
              <a:rPr lang="en-US"/>
            </a:br>
            <a:r>
              <a:rPr lang="en-US"/>
              <a:t>	Dedicated dark sector trigger menu with full bandwidth during target annealing</a:t>
            </a:r>
            <a:endParaRPr/>
          </a:p>
          <a:p>
            <a:pPr indent="0" lvl="0" marL="0" rtl="0" algn="l"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130f92e80be_2_148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Community and Collaboration</a:t>
            </a:r>
            <a:endParaRPr/>
          </a:p>
        </p:txBody>
      </p:sp>
      <p:sp>
        <p:nvSpPr>
          <p:cNvPr id="605" name="Google Shape;605;g130f92e80be_2_148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132926d599b_1_1"/>
          <p:cNvSpPr txBox="1"/>
          <p:nvPr>
            <p:ph idx="1" type="body"/>
          </p:nvPr>
        </p:nvSpPr>
        <p:spPr>
          <a:xfrm>
            <a:off x="228603" y="728664"/>
            <a:ext cx="86724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FF0000"/>
                </a:solidFill>
              </a:rPr>
              <a:t>A lot of interest in the dark sector program! </a:t>
            </a:r>
            <a:br>
              <a:rPr lang="en-US" sz="2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	</a:t>
            </a:r>
            <a:r>
              <a:rPr lang="en-US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additional university HEP groups contributing students</a:t>
            </a:r>
            <a:endParaRPr sz="20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0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Vibrant theory - experiment collaboration</a:t>
            </a:r>
            <a:r>
              <a:rPr lang="en-US" sz="2000"/>
              <a:t>, large role in Snowmass</a:t>
            </a:r>
            <a:br>
              <a:rPr lang="en-US" sz="2000"/>
            </a:br>
            <a:r>
              <a:rPr lang="en-US" sz="2000"/>
              <a:t>	Theory students working closely with experimenters</a:t>
            </a:r>
            <a:endParaRPr sz="2000"/>
          </a:p>
          <a:p>
            <a:pPr indent="0" lvl="0" marL="0" rtl="0" algn="l">
              <a:lnSpc>
                <a:spcPct val="10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FF"/>
                </a:solidFill>
              </a:rPr>
              <a:t>Modest seed efforts have </a:t>
            </a:r>
            <a:r>
              <a:rPr i="1" lang="en-US" sz="2000">
                <a:solidFill>
                  <a:srgbClr val="0000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brought concept significantly forward</a:t>
            </a:r>
            <a:br>
              <a:rPr lang="en-US" sz="2000">
                <a:solidFill>
                  <a:srgbClr val="0000FF"/>
                </a:solidFill>
              </a:rPr>
            </a:br>
            <a:r>
              <a:rPr lang="en-US" sz="2000"/>
              <a:t>	FNAL LDRD for exploring accelerator-based dark sector concepts</a:t>
            </a:r>
            <a:br>
              <a:rPr lang="en-US" sz="2000"/>
            </a:br>
            <a:r>
              <a:rPr lang="en-US" sz="2000"/>
              <a:t>		(spread over 4 ideas)</a:t>
            </a:r>
            <a:br>
              <a:rPr lang="en-US" sz="2000"/>
            </a:br>
            <a:r>
              <a:rPr lang="en-US" sz="2000"/>
              <a:t>	URA visiting scholar award, NSF graduate fellowship</a:t>
            </a:r>
            <a:br>
              <a:rPr lang="en-US" sz="2000"/>
            </a:br>
            <a:r>
              <a:rPr lang="en-US" sz="2000"/>
              <a:t>	University startups to support students and hardware tests</a:t>
            </a:r>
            <a:endParaRPr sz="2000"/>
          </a:p>
          <a:p>
            <a:pPr indent="0" lvl="0" marL="0" rtl="0" algn="l">
              <a:lnSpc>
                <a:spcPct val="105000"/>
              </a:lnSpc>
              <a:spcBef>
                <a:spcPts val="98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… looking for support from PAC to expand our efforts! </a:t>
            </a:r>
            <a:r>
              <a:rPr lang="en-US" sz="2000"/>
              <a:t>	</a:t>
            </a:r>
            <a:endParaRPr sz="2000" strike="sngStrike"/>
          </a:p>
          <a:p>
            <a:pPr indent="0" lvl="0" marL="0" rtl="0" algn="l">
              <a:lnSpc>
                <a:spcPct val="10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12" name="Google Shape;612;g132926d599b_1_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Community and Collaboration</a:t>
            </a:r>
            <a:endParaRPr/>
          </a:p>
        </p:txBody>
      </p:sp>
      <p:sp>
        <p:nvSpPr>
          <p:cNvPr id="613" name="Google Shape;613;g132926d599b_1_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3B3B3"/>
            </a:gs>
          </a:gsLst>
          <a:lin ang="5400012" scaled="0"/>
        </a:gra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334c1d169e_9_39"/>
          <p:cNvSpPr txBox="1"/>
          <p:nvPr/>
        </p:nvSpPr>
        <p:spPr>
          <a:xfrm>
            <a:off x="368375" y="3963700"/>
            <a:ext cx="8170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High impact</a:t>
            </a:r>
            <a:r>
              <a:rPr b="1" lang="en-US" sz="18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 HEP and NP/spin physics; leverage DOE and Fermilab capabilities; short timeline with modest resources</a:t>
            </a:r>
            <a:endParaRPr sz="1700">
              <a:solidFill>
                <a:srgbClr val="9900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0" name="Google Shape;620;g1334c1d169e_9_39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level vision – SpinQuest and DarkQuest</a:t>
            </a:r>
            <a:endParaRPr/>
          </a:p>
        </p:txBody>
      </p:sp>
      <p:sp>
        <p:nvSpPr>
          <p:cNvPr id="621" name="Google Shape;621;g1334c1d169e_9_39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2" name="Google Shape;622;g1334c1d169e_9_39"/>
          <p:cNvSpPr txBox="1"/>
          <p:nvPr>
            <p:ph idx="1" type="body"/>
          </p:nvPr>
        </p:nvSpPr>
        <p:spPr>
          <a:xfrm>
            <a:off x="228600" y="728674"/>
            <a:ext cx="8672400" cy="336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A vibrant and powerful spin and dark sector program running together 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SpinQuest Phase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proton spin puzzle - measure Sivers asymmetry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dark sectors in muon final states: cover g-2 phase space, displaced dimuon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DarkQuest Phase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Modest upgrade,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/>
              <a:t>order of magnitude less cost than contemporaries</a:t>
            </a:r>
            <a:br>
              <a:rPr lang="en-US"/>
            </a:br>
            <a:r>
              <a:rPr lang="en-US" sz="1300"/>
              <a:t>	</a:t>
            </a:r>
            <a:r>
              <a:rPr lang="en-US" sz="1400"/>
              <a:t>EMCal upgrade (no degradation of spin physics), enhanced tracking and targetry</a:t>
            </a:r>
            <a:endParaRPr sz="14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World leading physics</a:t>
            </a:r>
            <a:br>
              <a:rPr lang="en-US"/>
            </a:br>
            <a:r>
              <a:rPr lang="en-US"/>
              <a:t>	</a:t>
            </a:r>
            <a:r>
              <a:rPr lang="en-US" sz="1400"/>
              <a:t>Unique </a:t>
            </a:r>
            <a:r>
              <a:rPr lang="en-US" sz="1400"/>
              <a:t>spin physics</a:t>
            </a:r>
            <a:r>
              <a:rPr lang="en-US" sz="1400"/>
              <a:t> transversity program complementing EIC</a:t>
            </a:r>
            <a:br>
              <a:rPr lang="en-US" sz="1400"/>
            </a:br>
            <a:r>
              <a:rPr lang="en-US" sz="1400"/>
              <a:t>	significant increase in </a:t>
            </a:r>
            <a:r>
              <a:rPr lang="en-US" sz="1400"/>
              <a:t>dark photon sensitivity, opens signatures for iDM, ALP, SIMPs, etc.</a:t>
            </a:r>
            <a:endParaRPr sz="1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339e27c4f7_0_57"/>
          <p:cNvSpPr txBox="1"/>
          <p:nvPr>
            <p:ph type="title"/>
          </p:nvPr>
        </p:nvSpPr>
        <p:spPr>
          <a:xfrm>
            <a:off x="263675" y="25676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Extra material</a:t>
            </a:r>
            <a:endParaRPr/>
          </a:p>
        </p:txBody>
      </p:sp>
      <p:sp>
        <p:nvSpPr>
          <p:cNvPr id="629" name="Google Shape;629;g1339e27c4f7_0_5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1339e27c4f7_0_64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SeaQuest </a:t>
            </a:r>
            <a:endParaRPr/>
          </a:p>
        </p:txBody>
      </p:sp>
      <p:sp>
        <p:nvSpPr>
          <p:cNvPr id="636" name="Google Shape;636;g1339e27c4f7_0_6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37" name="Google Shape;637;g1339e27c4f7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50" y="539976"/>
            <a:ext cx="8098875" cy="4063547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g1339e27c4f7_0_64"/>
          <p:cNvSpPr/>
          <p:nvPr/>
        </p:nvSpPr>
        <p:spPr>
          <a:xfrm>
            <a:off x="491200" y="4448800"/>
            <a:ext cx="2028000" cy="23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3346d3f98c_0_5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5" name="Google Shape;645;g13346d3f98c_0_54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the stage: dark sectors at accelerators</a:t>
            </a:r>
            <a:endParaRPr/>
          </a:p>
        </p:txBody>
      </p:sp>
      <p:pic>
        <p:nvPicPr>
          <p:cNvPr id="646" name="Google Shape;646;g13346d3f98c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00" y="509825"/>
            <a:ext cx="5399550" cy="3898674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g13346d3f98c_0_54"/>
          <p:cNvSpPr txBox="1"/>
          <p:nvPr>
            <p:ph idx="1" type="body"/>
          </p:nvPr>
        </p:nvSpPr>
        <p:spPr>
          <a:xfrm>
            <a:off x="228600" y="956750"/>
            <a:ext cx="4468500" cy="119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9900FF"/>
                </a:solidFill>
              </a:rPr>
              <a:t>Modest upgrades enable near-term transformative dark sector physics</a:t>
            </a:r>
            <a:endParaRPr b="1" sz="2100">
              <a:solidFill>
                <a:srgbClr val="9900FF"/>
              </a:solidFill>
            </a:endParaRPr>
          </a:p>
        </p:txBody>
      </p:sp>
      <p:sp>
        <p:nvSpPr>
          <p:cNvPr id="648" name="Google Shape;648;g13346d3f98c_0_54"/>
          <p:cNvSpPr txBox="1"/>
          <p:nvPr/>
        </p:nvSpPr>
        <p:spPr>
          <a:xfrm>
            <a:off x="139700" y="545700"/>
            <a:ext cx="64677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Snowmass message from dark sector searches at accelerators (RF6):</a:t>
            </a:r>
            <a:br>
              <a:rPr lang="en-US"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/>
          </a:p>
        </p:txBody>
      </p:sp>
      <p:sp>
        <p:nvSpPr>
          <p:cNvPr id="649" name="Google Shape;649;g13346d3f98c_0_54"/>
          <p:cNvSpPr txBox="1"/>
          <p:nvPr/>
        </p:nvSpPr>
        <p:spPr>
          <a:xfrm>
            <a:off x="6067800" y="430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latin typeface="Shadows Into Light"/>
                <a:ea typeface="Shadows Into Light"/>
                <a:cs typeface="Shadows Into Light"/>
                <a:sym typeface="Shadows Into Light"/>
              </a:rPr>
              <a:t>RF6 report (to appear)</a:t>
            </a:r>
            <a:endParaRPr b="1" sz="1000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0bf8aca4e_0_67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</a:t>
            </a:r>
            <a:endParaRPr/>
          </a:p>
        </p:txBody>
      </p:sp>
      <p:sp>
        <p:nvSpPr>
          <p:cNvPr id="119" name="Google Shape;119;g130bf8aca4e_0_6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0" name="Google Shape;120;g130bf8aca4e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500" y="327400"/>
            <a:ext cx="5536599" cy="395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g130bf8aca4e_0_67"/>
          <p:cNvCxnSpPr/>
          <p:nvPr/>
        </p:nvCxnSpPr>
        <p:spPr>
          <a:xfrm flipH="1" rot="10800000">
            <a:off x="1443450" y="3105575"/>
            <a:ext cx="772200" cy="141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g130bf8aca4e_0_67"/>
          <p:cNvSpPr txBox="1"/>
          <p:nvPr/>
        </p:nvSpPr>
        <p:spPr>
          <a:xfrm>
            <a:off x="550925" y="3163025"/>
            <a:ext cx="12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Proton beam</a:t>
            </a:r>
            <a:endParaRPr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23" name="Google Shape;123;g130bf8aca4e_0_67"/>
          <p:cNvSpPr/>
          <p:nvPr/>
        </p:nvSpPr>
        <p:spPr>
          <a:xfrm>
            <a:off x="2385800" y="3003875"/>
            <a:ext cx="42000" cy="1779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g130bf8aca4e_0_67"/>
          <p:cNvCxnSpPr/>
          <p:nvPr/>
        </p:nvCxnSpPr>
        <p:spPr>
          <a:xfrm flipH="1" rot="10800000">
            <a:off x="2421649" y="1536353"/>
            <a:ext cx="5471700" cy="15399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g130bf8aca4e_0_67"/>
          <p:cNvCxnSpPr/>
          <p:nvPr/>
        </p:nvCxnSpPr>
        <p:spPr>
          <a:xfrm flipH="1" rot="10800000">
            <a:off x="2385799" y="1895078"/>
            <a:ext cx="5641200" cy="12105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g130bf8aca4e_0_67"/>
          <p:cNvSpPr txBox="1"/>
          <p:nvPr/>
        </p:nvSpPr>
        <p:spPr>
          <a:xfrm>
            <a:off x="2686650" y="4102775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E1039 (2022+): </a:t>
            </a:r>
            <a:br>
              <a:rPr i="1" lang="en-US" sz="13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i="1" lang="en-US" sz="13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Polarized NH</a:t>
            </a:r>
            <a:r>
              <a:rPr i="1" lang="en-US" sz="7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3 </a:t>
            </a:r>
            <a:r>
              <a:rPr i="1" lang="en-US" sz="13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target 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7" name="Google Shape;127;g130bf8aca4e_0_67"/>
          <p:cNvSpPr txBox="1"/>
          <p:nvPr/>
        </p:nvSpPr>
        <p:spPr>
          <a:xfrm>
            <a:off x="7954950" y="1231075"/>
            <a:ext cx="3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μ</a:t>
            </a:r>
            <a:endParaRPr>
              <a:solidFill>
                <a:srgbClr val="FF00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28" name="Google Shape;128;g130bf8aca4e_0_67"/>
          <p:cNvSpPr txBox="1"/>
          <p:nvPr/>
        </p:nvSpPr>
        <p:spPr>
          <a:xfrm>
            <a:off x="8099425" y="1631275"/>
            <a:ext cx="3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μ</a:t>
            </a:r>
            <a:endParaRPr>
              <a:solidFill>
                <a:srgbClr val="FF00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339e27c4f7_0_24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56" name="Google Shape;656;g1339e27c4f7_0_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350" y="356950"/>
            <a:ext cx="7453302" cy="4185224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g1339e27c4f7_0_244"/>
          <p:cNvSpPr txBox="1"/>
          <p:nvPr/>
        </p:nvSpPr>
        <p:spPr>
          <a:xfrm>
            <a:off x="84535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solidFill>
                  <a:schemeClr val="hlink"/>
                </a:solidFill>
                <a:latin typeface="Shadows Into Light"/>
                <a:ea typeface="Shadows Into Light"/>
                <a:cs typeface="Shadows Into Light"/>
                <a:sym typeface="Shadows Into Light"/>
                <a:hlinkClick r:id="rId4"/>
              </a:rPr>
              <a:t>Lanfranchi</a:t>
            </a:r>
            <a:endParaRPr b="1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39e27c4f7_0_257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4" name="Google Shape;664;g1339e27c4f7_0_257"/>
          <p:cNvSpPr txBox="1"/>
          <p:nvPr/>
        </p:nvSpPr>
        <p:spPr>
          <a:xfrm>
            <a:off x="84535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solidFill>
                  <a:schemeClr val="hlink"/>
                </a:solidFill>
                <a:latin typeface="Shadows Into Light"/>
                <a:ea typeface="Shadows Into Light"/>
                <a:cs typeface="Shadows Into Light"/>
                <a:sym typeface="Shadows Into Light"/>
                <a:hlinkClick r:id="rId3"/>
              </a:rPr>
              <a:t>Lanfranchi</a:t>
            </a:r>
            <a:endParaRPr b="1"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665" name="Google Shape;665;g1339e27c4f7_0_2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050" y="369675"/>
            <a:ext cx="7471601" cy="422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g1334c1d169e_9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6800" y="1391700"/>
            <a:ext cx="4299900" cy="3046450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g1334c1d169e_9_26"/>
          <p:cNvSpPr txBox="1"/>
          <p:nvPr>
            <p:ph idx="1" type="body"/>
          </p:nvPr>
        </p:nvSpPr>
        <p:spPr>
          <a:xfrm>
            <a:off x="228600" y="728675"/>
            <a:ext cx="4096500" cy="37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/>
              <a:t>Detailed study from HEP community to understand dark sector performance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ts val="1600"/>
              <a:buChar char="•"/>
            </a:pPr>
            <a:r>
              <a:rPr b="1" lang="en-US" sz="1600">
                <a:solidFill>
                  <a:srgbClr val="FF0000"/>
                </a:solidFill>
              </a:rPr>
              <a:t>Trigger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Tracking &amp; Vertexing efficiency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Calorimeter &amp; Particle ID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Mass reconstruction</a:t>
            </a:r>
            <a:endParaRPr sz="1600"/>
          </a:p>
        </p:txBody>
      </p:sp>
      <p:sp>
        <p:nvSpPr>
          <p:cNvPr id="673" name="Google Shape;673;g1334c1d169e_9_26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Sector Snowmass effort</a:t>
            </a:r>
            <a:endParaRPr/>
          </a:p>
        </p:txBody>
      </p:sp>
      <p:sp>
        <p:nvSpPr>
          <p:cNvPr id="674" name="Google Shape;674;g1334c1d169e_9_26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5" name="Google Shape;675;g1334c1d169e_9_26"/>
          <p:cNvSpPr txBox="1"/>
          <p:nvPr/>
        </p:nvSpPr>
        <p:spPr>
          <a:xfrm>
            <a:off x="1319675" y="3151075"/>
            <a:ext cx="3112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Current</a:t>
            </a: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Muon Trigger Efficiency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F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for displaced signatures</a:t>
            </a:r>
            <a:endParaRPr b="1" sz="1600">
              <a:solidFill>
                <a:srgbClr val="0000F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334c1d169e_9_5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2" name="Google Shape;682;g1334c1d169e_9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675" y="118175"/>
            <a:ext cx="7094650" cy="453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134a0181cd2_0_34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9" name="Google Shape;689;g134a0181cd2_0_34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SpinQuest: construction and commissioning status</a:t>
            </a:r>
            <a:endParaRPr/>
          </a:p>
        </p:txBody>
      </p:sp>
      <p:grpSp>
        <p:nvGrpSpPr>
          <p:cNvPr id="690" name="Google Shape;690;g134a0181cd2_0_34"/>
          <p:cNvGrpSpPr/>
          <p:nvPr/>
        </p:nvGrpSpPr>
        <p:grpSpPr>
          <a:xfrm>
            <a:off x="1357350" y="574956"/>
            <a:ext cx="6280201" cy="3993593"/>
            <a:chOff x="1357350" y="574956"/>
            <a:chExt cx="6280201" cy="3993593"/>
          </a:xfrm>
        </p:grpSpPr>
        <p:pic>
          <p:nvPicPr>
            <p:cNvPr id="691" name="Google Shape;691;g134a0181cd2_0_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57350" y="574956"/>
              <a:ext cx="6280201" cy="39935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2" name="Google Shape;692;g134a0181cd2_0_34"/>
            <p:cNvSpPr/>
            <p:nvPr/>
          </p:nvSpPr>
          <p:spPr>
            <a:xfrm>
              <a:off x="1557775" y="687675"/>
              <a:ext cx="2792700" cy="547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39e27c4f7_0_93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</a:t>
            </a:r>
            <a:endParaRPr/>
          </a:p>
        </p:txBody>
      </p:sp>
      <p:sp>
        <p:nvSpPr>
          <p:cNvPr id="135" name="Google Shape;135;g1339e27c4f7_0_93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6" name="Google Shape;136;g1339e27c4f7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62214"/>
            <a:ext cx="8839200" cy="3971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39e27c4f7_0_169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collaboration</a:t>
            </a:r>
            <a:endParaRPr/>
          </a:p>
        </p:txBody>
      </p:sp>
      <p:sp>
        <p:nvSpPr>
          <p:cNvPr id="143" name="Google Shape;143;g1339e27c4f7_0_169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4" name="Google Shape;144;g1339e27c4f7_0_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125" y="641950"/>
            <a:ext cx="7082962" cy="39772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g1339e27c4f7_0_169"/>
          <p:cNvSpPr/>
          <p:nvPr/>
        </p:nvSpPr>
        <p:spPr>
          <a:xfrm>
            <a:off x="4194500" y="1861800"/>
            <a:ext cx="630300" cy="22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30bf8aca4e_0_75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- proton spin puzzle</a:t>
            </a:r>
            <a:endParaRPr/>
          </a:p>
        </p:txBody>
      </p:sp>
      <p:sp>
        <p:nvSpPr>
          <p:cNvPr id="152" name="Google Shape;152;g130bf8aca4e_0_75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3" name="Google Shape;153;g130bf8aca4e_0_75"/>
          <p:cNvGrpSpPr/>
          <p:nvPr/>
        </p:nvGrpSpPr>
        <p:grpSpPr>
          <a:xfrm>
            <a:off x="215892" y="911604"/>
            <a:ext cx="5916852" cy="1110880"/>
            <a:chOff x="263700" y="645575"/>
            <a:chExt cx="4444750" cy="852425"/>
          </a:xfrm>
        </p:grpSpPr>
        <p:pic>
          <p:nvPicPr>
            <p:cNvPr id="154" name="Google Shape;154;g130bf8aca4e_0_7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3700" y="735850"/>
              <a:ext cx="4444750" cy="762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g130bf8aca4e_0_75"/>
            <p:cNvSpPr/>
            <p:nvPr/>
          </p:nvSpPr>
          <p:spPr>
            <a:xfrm>
              <a:off x="2287550" y="645575"/>
              <a:ext cx="1543800" cy="259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g130bf8aca4e_0_75"/>
          <p:cNvSpPr txBox="1"/>
          <p:nvPr/>
        </p:nvSpPr>
        <p:spPr>
          <a:xfrm>
            <a:off x="1397000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valence quark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</a:t>
            </a:r>
            <a:r>
              <a:rPr lang="en-US" sz="1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25%, SLAC/CERN)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7" name="Google Shape;157;g130bf8aca4e_0_75"/>
          <p:cNvSpPr txBox="1"/>
          <p:nvPr/>
        </p:nvSpPr>
        <p:spPr>
          <a:xfrm>
            <a:off x="2523075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gluon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0-40%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, RHIC)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8" name="Google Shape;158;g130bf8aca4e_0_75"/>
          <p:cNvSpPr txBox="1"/>
          <p:nvPr/>
        </p:nvSpPr>
        <p:spPr>
          <a:xfrm>
            <a:off x="4157325" y="718400"/>
            <a:ext cx="210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(sea) quark + gluon </a:t>
            </a:r>
            <a:b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orbital angular momentum (OAM)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??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9" name="Google Shape;159;g130bf8aca4e_0_75"/>
          <p:cNvSpPr txBox="1"/>
          <p:nvPr>
            <p:ph idx="1" type="body"/>
          </p:nvPr>
        </p:nvSpPr>
        <p:spPr>
          <a:xfrm>
            <a:off x="6298275" y="327375"/>
            <a:ext cx="2683500" cy="184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1400" u="sng">
                <a:solidFill>
                  <a:schemeClr val="hlink"/>
                </a:solidFill>
                <a:hlinkClick r:id="rId4"/>
              </a:rPr>
              <a:t>Puzzle</a:t>
            </a:r>
            <a:r>
              <a:rPr lang="en-US" sz="1400"/>
              <a:t>: EMC experiment (1987) measured only </a:t>
            </a:r>
            <a:r>
              <a:rPr lang="en-US" sz="1400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 sz="1400"/>
              <a:t>25% of  proton spin comes from valence quarks (unexpected!)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400"/>
              <a:t>Other potential contributions:</a:t>
            </a:r>
            <a:r>
              <a:rPr lang="en-US" sz="1400"/>
              <a:t> Orbital angular momentum (OAM) of the quarks and gluons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000"/>
              <a:t>[Lattice QCD predicts non-zero quark OAM]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39e27c4f7_0_31"/>
          <p:cNvSpPr txBox="1"/>
          <p:nvPr>
            <p:ph idx="1" type="body"/>
          </p:nvPr>
        </p:nvSpPr>
        <p:spPr>
          <a:xfrm>
            <a:off x="253600" y="2492600"/>
            <a:ext cx="3787800" cy="184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/>
              <a:t>Drell-Yan</a:t>
            </a:r>
            <a:r>
              <a:rPr lang="en-US"/>
              <a:t> is a critical complement to </a:t>
            </a:r>
            <a:r>
              <a:rPr b="1" lang="en-US"/>
              <a:t>SIDIS</a:t>
            </a:r>
            <a:r>
              <a:rPr lang="en-US"/>
              <a:t> (semi-inclusive deep inelastic scattering) for measuring</a:t>
            </a:r>
            <a:r>
              <a:rPr lang="en-US"/>
              <a:t> the proton spin and testing QCD, </a:t>
            </a:r>
            <a:r>
              <a:rPr i="1" lang="en-US"/>
              <a:t>both are required</a:t>
            </a:r>
            <a:endParaRPr i="1"/>
          </a:p>
          <a:p>
            <a:pPr indent="0" lvl="0" marL="0" rtl="0" algn="l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/>
              <a:t>Cleanest method with no fragmentation function, two parton TMDs, direct access to sea-quark distributions</a:t>
            </a:r>
            <a:endParaRPr i="1"/>
          </a:p>
        </p:txBody>
      </p:sp>
      <p:sp>
        <p:nvSpPr>
          <p:cNvPr id="166" name="Google Shape;166;g1339e27c4f7_0_31"/>
          <p:cNvSpPr txBox="1"/>
          <p:nvPr>
            <p:ph type="title"/>
          </p:nvPr>
        </p:nvSpPr>
        <p:spPr>
          <a:xfrm>
            <a:off x="228600" y="188814"/>
            <a:ext cx="8686800" cy="32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SpinQuest - proton spin puzzle</a:t>
            </a:r>
            <a:endParaRPr/>
          </a:p>
        </p:txBody>
      </p:sp>
      <p:sp>
        <p:nvSpPr>
          <p:cNvPr id="167" name="Google Shape;167;g1339e27c4f7_0_31"/>
          <p:cNvSpPr txBox="1"/>
          <p:nvPr>
            <p:ph idx="12" type="sldNum"/>
          </p:nvPr>
        </p:nvSpPr>
        <p:spPr>
          <a:xfrm>
            <a:off x="222250" y="4878161"/>
            <a:ext cx="414300" cy="17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8" name="Google Shape;168;g1339e27c4f7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313" y="2500837"/>
            <a:ext cx="3657924" cy="1643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" name="Google Shape;169;g1339e27c4f7_0_31"/>
          <p:cNvGrpSpPr/>
          <p:nvPr/>
        </p:nvGrpSpPr>
        <p:grpSpPr>
          <a:xfrm>
            <a:off x="215892" y="911604"/>
            <a:ext cx="5916852" cy="1110880"/>
            <a:chOff x="263700" y="645575"/>
            <a:chExt cx="4444750" cy="852425"/>
          </a:xfrm>
        </p:grpSpPr>
        <p:pic>
          <p:nvPicPr>
            <p:cNvPr id="170" name="Google Shape;170;g1339e27c4f7_0_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3700" y="735850"/>
              <a:ext cx="4444750" cy="762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1" name="Google Shape;171;g1339e27c4f7_0_31"/>
            <p:cNvSpPr/>
            <p:nvPr/>
          </p:nvSpPr>
          <p:spPr>
            <a:xfrm>
              <a:off x="2287550" y="645575"/>
              <a:ext cx="1543800" cy="259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g1339e27c4f7_0_31"/>
          <p:cNvSpPr txBox="1"/>
          <p:nvPr/>
        </p:nvSpPr>
        <p:spPr>
          <a:xfrm>
            <a:off x="1397000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valence quark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</a:t>
            </a:r>
            <a:r>
              <a:rPr lang="en-US" sz="1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25%, SLAC/CERN)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3" name="Google Shape;173;g1339e27c4f7_0_31"/>
          <p:cNvSpPr txBox="1"/>
          <p:nvPr/>
        </p:nvSpPr>
        <p:spPr>
          <a:xfrm>
            <a:off x="2523075" y="719150"/>
            <a:ext cx="159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gluon spin 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(0-40%, RHIC)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4" name="Google Shape;174;g1339e27c4f7_0_31"/>
          <p:cNvSpPr txBox="1"/>
          <p:nvPr/>
        </p:nvSpPr>
        <p:spPr>
          <a:xfrm>
            <a:off x="4157325" y="718400"/>
            <a:ext cx="210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(sea) </a:t>
            </a: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quark + gluon </a:t>
            </a:r>
            <a:b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000">
                <a:solidFill>
                  <a:srgbClr val="FF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orbital angular momentum (OAM) ??</a:t>
            </a:r>
            <a:endParaRPr sz="1000">
              <a:solidFill>
                <a:srgbClr val="FF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75" name="Google Shape;175;g1339e27c4f7_0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1200" y="3796250"/>
            <a:ext cx="1789800" cy="80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1339e27c4f7_0_31"/>
          <p:cNvSpPr txBox="1"/>
          <p:nvPr>
            <p:ph idx="1" type="body"/>
          </p:nvPr>
        </p:nvSpPr>
        <p:spPr>
          <a:xfrm>
            <a:off x="6298275" y="327375"/>
            <a:ext cx="2683500" cy="184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b="1" lang="en-US" sz="1400" u="sng">
                <a:solidFill>
                  <a:schemeClr val="hlink"/>
                </a:solidFill>
                <a:hlinkClick r:id="rId6"/>
              </a:rPr>
              <a:t>Puzzle</a:t>
            </a:r>
            <a:r>
              <a:rPr lang="en-US" sz="1400"/>
              <a:t>: EMC experiment (1987) measured only </a:t>
            </a:r>
            <a:r>
              <a:rPr lang="en-US" sz="1400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-US" sz="1400"/>
              <a:t>25% of  proton spin comes from valence quarks (unexpected!)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i="1" lang="en-US" sz="1400"/>
              <a:t>Other potential contributions:</a:t>
            </a:r>
            <a:r>
              <a:rPr lang="en-US" sz="1400"/>
              <a:t> Orbital angular momentum (OAM) of the quarks and gluons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None/>
            </a:pPr>
            <a:r>
              <a:rPr lang="en-US" sz="1000"/>
              <a:t>[Lattice QCD predicts non-zero quark OAM]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2022-06-01T16:15:04Z</dcterms:created>
  <dc:creator>Nhan V Tran</dc:creator>
</cp:coreProperties>
</file>